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6" r:id="rId4"/>
    <p:sldId id="325" r:id="rId5"/>
    <p:sldId id="327" r:id="rId6"/>
    <p:sldId id="328" r:id="rId7"/>
    <p:sldId id="329" r:id="rId8"/>
    <p:sldId id="343" r:id="rId9"/>
    <p:sldId id="344" r:id="rId10"/>
    <p:sldId id="340" r:id="rId11"/>
    <p:sldId id="342" r:id="rId12"/>
    <p:sldId id="352" r:id="rId13"/>
    <p:sldId id="358" r:id="rId14"/>
    <p:sldId id="359" r:id="rId15"/>
    <p:sldId id="364" r:id="rId16"/>
    <p:sldId id="365" r:id="rId17"/>
    <p:sldId id="366" r:id="rId18"/>
    <p:sldId id="370" r:id="rId19"/>
    <p:sldId id="376" r:id="rId20"/>
    <p:sldId id="377" r:id="rId21"/>
    <p:sldId id="367" r:id="rId22"/>
    <p:sldId id="361" r:id="rId23"/>
    <p:sldId id="363" r:id="rId24"/>
    <p:sldId id="374" r:id="rId25"/>
    <p:sldId id="373" r:id="rId26"/>
    <p:sldId id="378" r:id="rId27"/>
    <p:sldId id="380" r:id="rId28"/>
    <p:sldId id="389" r:id="rId29"/>
    <p:sldId id="392" r:id="rId30"/>
    <p:sldId id="393" r:id="rId31"/>
    <p:sldId id="395" r:id="rId32"/>
    <p:sldId id="396" r:id="rId33"/>
    <p:sldId id="397" r:id="rId34"/>
    <p:sldId id="398" r:id="rId35"/>
    <p:sldId id="399" r:id="rId36"/>
    <p:sldId id="400" r:id="rId37"/>
    <p:sldId id="401" r:id="rId38"/>
    <p:sldId id="293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7C3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E60D-1225-49FC-B34D-981FE013EE14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36B5-33E3-483F-8089-99C1DE30F1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77391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E60D-1225-49FC-B34D-981FE013EE14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36B5-33E3-483F-8089-99C1DE30F1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57745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E60D-1225-49FC-B34D-981FE013EE14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36B5-33E3-483F-8089-99C1DE30F1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9327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E60D-1225-49FC-B34D-981FE013EE14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36B5-33E3-483F-8089-99C1DE30F1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299933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E60D-1225-49FC-B34D-981FE013EE14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36B5-33E3-483F-8089-99C1DE30F1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985654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E60D-1225-49FC-B34D-981FE013EE14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36B5-33E3-483F-8089-99C1DE30F1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328461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E60D-1225-49FC-B34D-981FE013EE14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36B5-33E3-483F-8089-99C1DE30F1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30699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E60D-1225-49FC-B34D-981FE013EE14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36B5-33E3-483F-8089-99C1DE30F1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93166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E60D-1225-49FC-B34D-981FE013EE14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36B5-33E3-483F-8089-99C1DE30F1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40851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E60D-1225-49FC-B34D-981FE013EE14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36B5-33E3-483F-8089-99C1DE30F1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671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E60D-1225-49FC-B34D-981FE013EE14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36B5-33E3-483F-8089-99C1DE30F1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74032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E60D-1225-49FC-B34D-981FE013EE14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36B5-33E3-483F-8089-99C1DE30F1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9983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E60D-1225-49FC-B34D-981FE013EE14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36B5-33E3-483F-8089-99C1DE30F1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39815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E60D-1225-49FC-B34D-981FE013EE14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36B5-33E3-483F-8089-99C1DE30F1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3570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E60D-1225-49FC-B34D-981FE013EE14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36B5-33E3-483F-8089-99C1DE30F1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20211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E60D-1225-49FC-B34D-981FE013EE14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36B5-33E3-483F-8089-99C1DE30F1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96001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4E60D-1225-49FC-B34D-981FE013EE14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C8236B5-33E3-483F-8089-99C1DE30F1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08041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1030310"/>
            <a:ext cx="7766936" cy="2305318"/>
          </a:xfrm>
        </p:spPr>
        <p:txBody>
          <a:bodyPr>
            <a:noAutofit/>
          </a:bodyPr>
          <a:lstStyle/>
          <a:p>
            <a:pPr algn="ctr"/>
            <a:r>
              <a:rPr lang="sr-Cyrl-C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ПРОЦЕНА ФУНКЦИОНАЛНИХ И МОТОРИЧКИХ СПОСОБНОСТИ  У РЕУМАТОЛОГИЈИ</a:t>
            </a:r>
            <a:endParaRPr lang="en-US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39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КЉУЧНИ ЕЛЕМЕНТИ ТЕРАПИЈСКОГ ПЛАНА</a:t>
            </a:r>
            <a:br>
              <a:rPr lang="sr-Cyrl-RS" dirty="0" smtClean="0"/>
            </a:br>
            <a:r>
              <a:rPr lang="sr-Cyrl-RS" dirty="0" smtClean="0"/>
              <a:t>ПРОЦЕНА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56935"/>
            <a:ext cx="8596668" cy="4628271"/>
          </a:xfrm>
        </p:spPr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sr-Cyrl-R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ПРОЦЕНА ТРЕНУТНЕ АКТИВНОСТИ БОЛЕСТИ</a:t>
            </a:r>
            <a:r>
              <a:rPr lang="sr-Cyrl-RS" sz="2400" dirty="0" smtClean="0"/>
              <a:t>: јутарња укученост, синовитис, замор, СЕ, индекс активности болести ДАС 28 индекс</a:t>
            </a:r>
          </a:p>
          <a:p>
            <a:pPr>
              <a:lnSpc>
                <a:spcPct val="200000"/>
              </a:lnSpc>
            </a:pPr>
            <a:r>
              <a:rPr lang="sr-Cyrl-R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ДОКУМЕНТОВАТИ СТЕПЕН ОШТЕЋЕЊА</a:t>
            </a:r>
            <a:r>
              <a:rPr lang="sr-Cyrl-RS" sz="2400" dirty="0" smtClean="0"/>
              <a:t>: МОП, ММТ, МОЕ</a:t>
            </a:r>
          </a:p>
          <a:p>
            <a:pPr>
              <a:lnSpc>
                <a:spcPct val="200000"/>
              </a:lnSpc>
            </a:pPr>
            <a:r>
              <a:rPr lang="sr-Cyrl-R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ФУНКЦИОНАЛНИ СТАТУС </a:t>
            </a:r>
          </a:p>
          <a:p>
            <a:pPr>
              <a:lnSpc>
                <a:spcPct val="200000"/>
              </a:lnSpc>
            </a:pPr>
            <a:r>
              <a:rPr lang="sr-Cyrl-R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Процена бола </a:t>
            </a:r>
            <a:r>
              <a:rPr lang="sr-Cyrl-RS" sz="2400" dirty="0" smtClean="0"/>
              <a:t>: ВАС скала, СФ-36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05488" y="2193723"/>
            <a:ext cx="8720657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2800" b="1" dirty="0" smtClean="0">
                <a:solidFill>
                  <a:srgbClr val="002060"/>
                </a:solidFill>
                <a:latin typeface="Comic Sans MS" pitchFamily="66" charset="0"/>
              </a:rPr>
              <a:t>H</a:t>
            </a:r>
            <a:r>
              <a:rPr lang="en-US" sz="2800" b="1" dirty="0" err="1" smtClean="0">
                <a:solidFill>
                  <a:srgbClr val="002060"/>
                </a:solidFill>
                <a:latin typeface="Comic Sans MS" pitchFamily="66" charset="0"/>
              </a:rPr>
              <a:t>ealth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 assessment questionnaire </a:t>
            </a:r>
            <a:r>
              <a:rPr lang="sr-Latn-RS" sz="2800" b="1" dirty="0" smtClean="0">
                <a:solidFill>
                  <a:srgbClr val="002060"/>
                </a:solidFill>
                <a:latin typeface="Comic Sans MS" pitchFamily="66" charset="0"/>
              </a:rPr>
              <a:t>– 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HAQ</a:t>
            </a:r>
            <a:endParaRPr lang="sr-Cyrl-RS" sz="28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sr-Cyrl-RS" sz="2800" b="1" dirty="0" smtClean="0">
                <a:solidFill>
                  <a:srgbClr val="002060"/>
                </a:solidFill>
                <a:latin typeface="Comic Sans MS" pitchFamily="66" charset="0"/>
              </a:rPr>
              <a:t>Специфичан тест за процену функционалности</a:t>
            </a:r>
          </a:p>
          <a:p>
            <a:r>
              <a:rPr lang="sr-Cyrl-RS" sz="2800" b="1" dirty="0" smtClean="0">
                <a:solidFill>
                  <a:srgbClr val="002060"/>
                </a:solidFill>
                <a:latin typeface="Comic Sans MS" pitchFamily="66" charset="0"/>
              </a:rPr>
              <a:t>пацијената са РА.</a:t>
            </a:r>
            <a:endParaRPr lang="en-US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Спондилоартритиси (СпА)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401" y="1513476"/>
            <a:ext cx="8596668" cy="3880773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sr-Cyrl-RS" sz="2400" dirty="0" smtClean="0"/>
              <a:t>Скуп запаљенских артритиса у</a:t>
            </a:r>
            <a:r>
              <a:rPr lang="sr-Latn-CS" sz="2400" dirty="0" smtClean="0"/>
              <a:t> </a:t>
            </a:r>
            <a:r>
              <a:rPr lang="sr-Cyrl-RS" sz="2400" dirty="0" smtClean="0"/>
              <a:t>које спадају</a:t>
            </a:r>
            <a:r>
              <a:rPr lang="sr-Latn-CS" sz="2400" dirty="0" smtClean="0"/>
              <a:t>:</a:t>
            </a:r>
          </a:p>
          <a:p>
            <a:pPr>
              <a:lnSpc>
                <a:spcPct val="200000"/>
              </a:lnSpc>
              <a:buAutoNum type="arabicPeriod"/>
            </a:pPr>
            <a:r>
              <a:rPr lang="sr-Cyrl-RS" sz="2400" dirty="0" smtClean="0"/>
              <a:t>анкилозирајући спондилитис (АС), </a:t>
            </a:r>
            <a:endParaRPr lang="sr-Latn-CS" sz="2400" dirty="0" smtClean="0"/>
          </a:p>
          <a:p>
            <a:pPr>
              <a:lnSpc>
                <a:spcPct val="200000"/>
              </a:lnSpc>
              <a:buAutoNum type="arabicPeriod"/>
            </a:pPr>
            <a:r>
              <a:rPr lang="sr-Cyrl-RS" sz="2400" dirty="0" smtClean="0"/>
              <a:t>реактивни артритис, </a:t>
            </a:r>
            <a:endParaRPr lang="sr-Latn-CS" sz="2400" dirty="0" smtClean="0"/>
          </a:p>
          <a:p>
            <a:pPr>
              <a:lnSpc>
                <a:spcPct val="200000"/>
              </a:lnSpc>
              <a:buAutoNum type="arabicPeriod"/>
            </a:pPr>
            <a:r>
              <a:rPr lang="sr-Cyrl-RS" sz="2400" dirty="0" smtClean="0"/>
              <a:t>артритис / спондилитис повезан са псоријазом (ПСА) и </a:t>
            </a:r>
            <a:endParaRPr lang="sr-Latn-CS" sz="2400" dirty="0" smtClean="0"/>
          </a:p>
          <a:p>
            <a:pPr>
              <a:lnSpc>
                <a:spcPct val="200000"/>
              </a:lnSpc>
              <a:buAutoNum type="arabicPeriod"/>
            </a:pPr>
            <a:r>
              <a:rPr lang="sr-Cyrl-RS" sz="2400" dirty="0" smtClean="0"/>
              <a:t>артритис / спондилитис повезан са инфламатроним болестима црева (ИБД)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Спондилоартритиси (СпА)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199" y="1344663"/>
            <a:ext cx="8596668" cy="502800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sr-Cyrl-RS" sz="2400" dirty="0" smtClean="0"/>
              <a:t>Представљају групу сродних обољења на основу генетске предиспозиције и клиничких манифестација, као што је захватање аксијалног скелета (кичме и сакроилијачних зглобова), периферних зглобова (асиметричан моно или олигоартритис, предоминантно на доњим екстремитетима), присуство ентезитиса, дактилитиса и екстраартикуларних манифестација (предњи увеитис, псоријаза или запаљеска болест црева), као и повезаност са присуством хуманог леукоцитног антигена (ХЛА)-Б27.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Спондилоартритиси (СпА)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91175"/>
            <a:ext cx="8596668" cy="499403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У зависности од тога која је доминантна клиничка манифестација, пацијенти са СпА могу да се класификују као: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 </a:t>
            </a:r>
            <a:r>
              <a:rPr lang="ru-RU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аксијални СпА </a:t>
            </a:r>
            <a:r>
              <a:rPr lang="ru-RU" sz="2400" dirty="0" smtClean="0"/>
              <a:t>(предоминантно аксијалне манифестације са захватањем кичме и/или СИ зглобова) или </a:t>
            </a:r>
          </a:p>
          <a:p>
            <a:pPr>
              <a:lnSpc>
                <a:spcPct val="150000"/>
              </a:lnSpc>
            </a:pPr>
            <a:r>
              <a:rPr lang="ru-RU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периферни СпА </a:t>
            </a:r>
            <a:r>
              <a:rPr lang="ru-RU" sz="2400" dirty="0" smtClean="0"/>
              <a:t>(предоминанто захватање периферних зглобова: артритис и/или ентезитис и/ или дактилитис)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42314"/>
            <a:ext cx="8596668" cy="1320800"/>
          </a:xfrm>
        </p:spPr>
        <p:txBody>
          <a:bodyPr/>
          <a:lstStyle/>
          <a:p>
            <a:r>
              <a:rPr lang="sr-Latn-CS" altLang="en-US" b="1" dirty="0" smtClean="0"/>
              <a:t>Morbus Bechterew</a:t>
            </a:r>
            <a:r>
              <a:rPr lang="en-US" altLang="en-US" b="1" dirty="0" smtClean="0"/>
              <a:t> </a:t>
            </a:r>
            <a:r>
              <a:rPr lang="sr-Latn-CS" altLang="en-US" b="1" dirty="0" smtClean="0"/>
              <a:t>–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Анкилозирајући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спондилитис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74055"/>
            <a:ext cx="8596668" cy="4965896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2400"/>
              </a:spcBef>
              <a:buFont typeface="Arial" panose="020B0604020202020204" pitchFamily="34" charset="0"/>
              <a:buChar char="•"/>
              <a:defRPr/>
            </a:pPr>
            <a:r>
              <a:rPr lang="sr-Cyrl-CS" sz="2400" dirty="0" smtClean="0"/>
              <a:t>Хронично запаљенско реуматско обољење које карактеришу: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sr-Cyrl-CS" sz="2400" dirty="0" smtClean="0"/>
              <a:t>синовитис СИ и синовијских зглобова кичменог стуба (интервертебралних, костовертебралних, костотрансверзалних) и ређе КФ, ГХ и периферних зглобова;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sr-Cyrl-CS" sz="2400" dirty="0" smtClean="0"/>
              <a:t>запаљенске промене инсерција (ентезитис) к. стуба, лигамената и тетива карлице (припој анулус фиброзуса, предњег и задњег уздужног лиг, жутих лигамената), периферних зглобова и синхондроза;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sr-Cyrl-CS" sz="2400" dirty="0" smtClean="0"/>
              <a:t>запаљенске или фиброзне промене других органа</a:t>
            </a:r>
            <a:endParaRPr lang="sr-Latn-CS" sz="24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x-none" sz="2400" smtClean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Cyrl-CS" sz="2400" dirty="0" smtClean="0"/>
              <a:t>Запаљенске промене ЛМС спонтано се завршавају осификацијом тј. </a:t>
            </a:r>
            <a:r>
              <a:rPr lang="en-US" sz="2400" b="1" dirty="0" smtClean="0"/>
              <a:t>a</a:t>
            </a:r>
            <a:r>
              <a:rPr lang="sr-Cyrl-CS" sz="2400" b="1" dirty="0" smtClean="0"/>
              <a:t>нкилозом зглобова </a:t>
            </a:r>
            <a:r>
              <a:rPr lang="sr-Cyrl-CS" sz="2400" dirty="0" smtClean="0"/>
              <a:t>и </a:t>
            </a:r>
            <a:r>
              <a:rPr lang="sr-Cyrl-CS" sz="2400" b="1" dirty="0" smtClean="0"/>
              <a:t>осификацијом инсерција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Čuvar mesta za sadržaj 4">
            <a:extLst>
              <a:ext uri="{FF2B5EF4-FFF2-40B4-BE49-F238E27FC236}"/>
            </a:extLst>
          </p:cNvPr>
          <p:cNvGraphicFramePr>
            <a:graphicFrameLocks/>
          </p:cNvGraphicFramePr>
          <p:nvPr/>
        </p:nvGraphicFramePr>
        <p:xfrm>
          <a:off x="437491" y="618978"/>
          <a:ext cx="8861254" cy="588696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20014">
                  <a:extLst>
                    <a:ext uri="{9D8B030D-6E8A-4147-A177-3AD203B41FA5}"/>
                  </a:extLst>
                </a:gridCol>
                <a:gridCol w="6241240">
                  <a:extLst>
                    <a:ext uri="{9D8B030D-6E8A-4147-A177-3AD203B41FA5}"/>
                  </a:extLst>
                </a:gridCol>
              </a:tblGrid>
              <a:tr h="20625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800" b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СКЕЛЕТНЕ</a:t>
                      </a:r>
                      <a:endParaRPr kumimoji="0" 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3" marR="91443" marT="45711" marB="45711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Аксијални</a:t>
                      </a:r>
                      <a:r>
                        <a:rPr kumimoji="0" lang="x-none" alt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артритис </a:t>
                      </a:r>
                      <a:r>
                        <a:rPr kumimoji="0" lang="en-US" alt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kumimoji="0" lang="en-US" altLang="en-US" sz="1800" b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sacroiliitis</a:t>
                      </a:r>
                      <a:r>
                        <a:rPr kumimoji="0" lang="x-none" alt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kumimoji="0" lang="en-US" alt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spondylitis)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Артритис „појасних зглобова“ </a:t>
                      </a:r>
                      <a:r>
                        <a:rPr kumimoji="0" lang="en-US" alt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kumimoji="0" lang="x-none" alt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кукова и рамена</a:t>
                      </a:r>
                      <a:r>
                        <a:rPr kumimoji="0" lang="en-US" alt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Периферни артритиси </a:t>
                      </a:r>
                      <a:r>
                        <a:rPr kumimoji="0" lang="x-none" alt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ређе</a:t>
                      </a:r>
                      <a:endParaRPr kumimoji="0" lang="en-US" altLang="en-US" sz="1800" b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Остало</a:t>
                      </a:r>
                      <a:r>
                        <a:rPr kumimoji="0" lang="en-US" alt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: </a:t>
                      </a:r>
                      <a:r>
                        <a:rPr kumimoji="0" lang="en-US" altLang="en-US" sz="1800" b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enthesitis</a:t>
                      </a:r>
                      <a:r>
                        <a:rPr kumimoji="0" lang="en-US" alt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, osteoporosis, </a:t>
                      </a:r>
                      <a:r>
                        <a:rPr kumimoji="0" lang="x-none" alt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фрактуре пршљенова</a:t>
                      </a:r>
                      <a:r>
                        <a:rPr kumimoji="0" lang="en-US" alt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kumimoji="0" lang="en-US" altLang="en-US" sz="1800" b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spondylodiscitis</a:t>
                      </a:r>
                      <a:r>
                        <a:rPr kumimoji="0" lang="en-US" alt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kumimoji="0" lang="en-US" altLang="en-US" sz="1800" b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pseudoarthrosis</a:t>
                      </a:r>
                      <a:endParaRPr kumimoji="0" lang="en-US" altLang="en-US" sz="1800" b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3" marR="91443" marT="45711" marB="45711"/>
                </a:tc>
                <a:extLst>
                  <a:ext uri="{0D108BD9-81ED-4DB2-BD59-A6C34878D82A}"/>
                </a:extLst>
              </a:tr>
              <a:tr h="2237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x-none" sz="1800" b="1" u="none" strike="noStrike" kern="1200" cap="none" normalizeH="0" baseline="0">
                          <a:ln>
                            <a:noFill/>
                          </a:ln>
                          <a:effectLst/>
                        </a:rPr>
                        <a:t>ВАНСКЕЛЕТНЕ</a:t>
                      </a:r>
                      <a:endParaRPr kumimoji="0" lang="en-US" sz="1800" b="1" u="none" strike="noStrike" kern="1200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3" marR="91443" marT="45711" marB="45711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Акутни предњи </a:t>
                      </a:r>
                      <a:r>
                        <a:rPr kumimoji="0" lang="sr-Latn-CS" sz="1800" b="1" u="none" strike="noStrike" kern="1200" cap="none" normalizeH="0" baseline="0" dirty="0" err="1">
                          <a:ln>
                            <a:noFill/>
                          </a:ln>
                          <a:effectLst/>
                        </a:rPr>
                        <a:t>увеитис</a:t>
                      </a:r>
                      <a:r>
                        <a:rPr kumimoji="0" lang="sr-Latn-CS" sz="1800" b="1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br>
                        <a:rPr kumimoji="0" lang="sr-Latn-CS" sz="1800" b="1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sr-Latn-CS" sz="1800" b="1" u="none" strike="noStrike" kern="1200" cap="none" normalizeH="0" baseline="0" dirty="0" err="1">
                          <a:ln>
                            <a:noFill/>
                          </a:ln>
                          <a:effectLst/>
                        </a:rPr>
                        <a:t>Кардиоваскуларни</a:t>
                      </a:r>
                      <a:r>
                        <a:rPr kumimoji="0" lang="sr-Latn-CS" sz="1800" b="1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x-none" sz="1800" b="1" u="none" strike="noStrike" kern="1200" cap="none" normalizeH="0" baseline="0">
                          <a:ln>
                            <a:noFill/>
                          </a:ln>
                          <a:effectLst/>
                        </a:rPr>
                        <a:t>поремећаји (инсуфицијенција аорте)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800" b="1" u="none" strike="noStrike" kern="1200" cap="none" normalizeH="0" baseline="0">
                          <a:ln>
                            <a:noFill/>
                          </a:ln>
                          <a:effectLst/>
                        </a:rPr>
                        <a:t>Респираторни поремећаји (фиброза плућа)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1" u="none" strike="noStrike" kern="1200" cap="none" normalizeH="0" baseline="0">
                          <a:ln>
                            <a:noFill/>
                          </a:ln>
                          <a:effectLst/>
                        </a:rPr>
                        <a:t>Лезије цревне слузокоже (Кронова болест/колитис)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1" u="none" strike="noStrike" kern="1200" cap="none" normalizeH="0" baseline="0">
                          <a:ln>
                            <a:noFill/>
                          </a:ln>
                          <a:effectLst/>
                        </a:rPr>
                        <a:t>Psoriasis</a:t>
                      </a:r>
                      <a:r>
                        <a:rPr kumimoji="0" lang="en-US" altLang="en-US" sz="1800" b="1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3" marR="91443" marT="45711" marB="45711"/>
                </a:tc>
                <a:extLst>
                  <a:ext uri="{0D108BD9-81ED-4DB2-BD59-A6C34878D82A}"/>
                </a:extLst>
              </a:tr>
              <a:tr h="15865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800" b="1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СИСТЕМСКЕ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800" b="1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МАНИФЕСТАЦИЈЕ</a:t>
                      </a:r>
                      <a:endParaRPr kumimoji="0" 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3" marR="91443" marT="45711" marB="45711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Latn-CS" sz="1800" b="1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Умор </a:t>
                      </a:r>
                      <a:br>
                        <a:rPr kumimoji="0" lang="sr-Latn-CS" sz="1800" b="1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sr-Latn-CS" sz="1800" b="1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Губитак тежине </a:t>
                      </a:r>
                      <a:br>
                        <a:rPr kumimoji="0" lang="sr-Latn-CS" sz="1800" b="1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sr-Cyrl-RS" sz="1800" b="1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А</a:t>
                      </a:r>
                      <a:r>
                        <a:rPr kumimoji="0" lang="sr-Latn-CS" sz="1800" b="1" u="none" strike="noStrike" kern="1200" cap="none" normalizeH="0" baseline="0" dirty="0" err="1">
                          <a:ln>
                            <a:noFill/>
                          </a:ln>
                          <a:effectLst/>
                        </a:rPr>
                        <a:t>норексија</a:t>
                      </a:r>
                      <a:r>
                        <a:rPr kumimoji="0" lang="sr-Latn-CS" sz="1800" b="1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br>
                        <a:rPr kumimoji="0" lang="sr-Latn-CS" sz="1800" b="1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sr-Cyrl-RS" sz="1800" b="1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Н</a:t>
                      </a:r>
                      <a:r>
                        <a:rPr kumimoji="0" lang="sr-Latn-CS" sz="1800" b="1" u="none" strike="noStrike" kern="1200" cap="none" normalizeH="0" baseline="0" dirty="0" err="1">
                          <a:ln>
                            <a:noFill/>
                          </a:ln>
                          <a:effectLst/>
                        </a:rPr>
                        <a:t>оћно</a:t>
                      </a:r>
                      <a:r>
                        <a:rPr kumimoji="0" lang="sr-Latn-CS" sz="1800" b="1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 знојење </a:t>
                      </a:r>
                      <a:br>
                        <a:rPr kumimoji="0" lang="sr-Latn-CS" sz="1800" b="1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sr-Cyrl-RS" sz="1800" b="1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А</a:t>
                      </a:r>
                      <a:r>
                        <a:rPr kumimoji="0" lang="sr-Latn-CS" sz="1800" b="1" u="none" strike="noStrike" kern="1200" cap="none" normalizeH="0" baseline="0" dirty="0" err="1">
                          <a:ln>
                            <a:noFill/>
                          </a:ln>
                          <a:effectLst/>
                        </a:rPr>
                        <a:t>немија</a:t>
                      </a:r>
                      <a:endParaRPr kumimoji="0" 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3" marR="91443" marT="45711" marB="45711"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269362" y="177576"/>
            <a:ext cx="41302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 dirty="0" err="1" smtClean="0"/>
              <a:t>Клиничке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карактеристике</a:t>
            </a:r>
            <a:r>
              <a:rPr lang="en-US" altLang="en-US" b="1" dirty="0" smtClean="0"/>
              <a:t> АС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Компликације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64567"/>
            <a:ext cx="8596668" cy="5317588"/>
          </a:xfrm>
        </p:spPr>
        <p:txBody>
          <a:bodyPr>
            <a:normAutofit fontScale="85000" lnSpcReduction="20000"/>
          </a:bodyPr>
          <a:lstStyle/>
          <a:p>
            <a:r>
              <a:rPr lang="sr-Cyrl-CS" altLang="en-US" sz="2600" b="1" dirty="0" smtClean="0">
                <a:solidFill>
                  <a:srgbClr val="FF0000"/>
                </a:solidFill>
              </a:rPr>
              <a:t>НА ЛМС</a:t>
            </a:r>
            <a:r>
              <a:rPr lang="sr-Cyrl-CS" altLang="en-US" sz="1900" dirty="0" smtClean="0"/>
              <a:t>:</a:t>
            </a:r>
          </a:p>
          <a:p>
            <a:r>
              <a:rPr lang="sr-Cyrl-CS" altLang="en-US" sz="2600" b="1" dirty="0" smtClean="0"/>
              <a:t>ВЕРТЕБРАЛНЕ</a:t>
            </a:r>
            <a:r>
              <a:rPr lang="sr-Cyrl-CS" altLang="en-US" sz="2600" dirty="0" smtClean="0"/>
              <a:t>:</a:t>
            </a:r>
          </a:p>
          <a:p>
            <a:pPr lvl="1"/>
            <a:r>
              <a:rPr lang="sr-Cyrl-CS" altLang="en-US" sz="2600" dirty="0" smtClean="0"/>
              <a:t>Кифоза, кифосколиоза</a:t>
            </a:r>
          </a:p>
          <a:p>
            <a:pPr lvl="1"/>
            <a:r>
              <a:rPr lang="sr-Cyrl-CS" altLang="en-US" sz="2600" b="1" u="sng" dirty="0" smtClean="0"/>
              <a:t>Атланто аксијална дислокација !!!</a:t>
            </a:r>
          </a:p>
          <a:p>
            <a:pPr lvl="1"/>
            <a:r>
              <a:rPr lang="sr-Cyrl-CS" altLang="en-US" sz="2600" dirty="0" smtClean="0"/>
              <a:t>Остеопороза</a:t>
            </a:r>
          </a:p>
          <a:p>
            <a:pPr lvl="1"/>
            <a:r>
              <a:rPr lang="sr-Cyrl-CS" altLang="en-US" sz="2600" dirty="0" smtClean="0"/>
              <a:t>Фрактура пршљенског тела</a:t>
            </a:r>
          </a:p>
          <a:p>
            <a:pPr lvl="1"/>
            <a:r>
              <a:rPr lang="sr-Cyrl-CS" altLang="en-US" sz="2600" dirty="0" smtClean="0"/>
              <a:t>Синдром кауде еквине</a:t>
            </a:r>
          </a:p>
          <a:p>
            <a:r>
              <a:rPr lang="sr-Cyrl-CS" altLang="en-US" sz="2600" b="1" dirty="0" smtClean="0"/>
              <a:t>ЕКСТРАВЕРТЕБРАЛНЕ</a:t>
            </a:r>
            <a:r>
              <a:rPr lang="sr-Cyrl-CS" altLang="en-US" sz="2600" dirty="0" smtClean="0"/>
              <a:t>:</a:t>
            </a:r>
          </a:p>
          <a:p>
            <a:pPr lvl="1"/>
            <a:r>
              <a:rPr lang="sr-Cyrl-CS" altLang="en-US" sz="2600" dirty="0" smtClean="0"/>
              <a:t>Анкилоза периферних зглобова</a:t>
            </a:r>
          </a:p>
          <a:p>
            <a:endParaRPr lang="sr-Cyrl-CS" altLang="en-US" sz="2600" dirty="0" smtClean="0"/>
          </a:p>
          <a:p>
            <a:r>
              <a:rPr lang="sr-Cyrl-CS" altLang="en-US" sz="2600" b="1" dirty="0" smtClean="0">
                <a:solidFill>
                  <a:srgbClr val="FF0000"/>
                </a:solidFill>
              </a:rPr>
              <a:t>ВАНЗГЛОБНЕ</a:t>
            </a:r>
            <a:r>
              <a:rPr lang="sr-Cyrl-CS" altLang="en-US" sz="2600" dirty="0" smtClean="0"/>
              <a:t>:</a:t>
            </a:r>
          </a:p>
          <a:p>
            <a:pPr lvl="1"/>
            <a:r>
              <a:rPr lang="sr-Cyrl-CS" altLang="en-US" sz="2600" dirty="0" smtClean="0"/>
              <a:t>Амилоидоза</a:t>
            </a:r>
          </a:p>
          <a:p>
            <a:pPr lvl="1"/>
            <a:r>
              <a:rPr lang="en-US" altLang="en-US" sz="2600" dirty="0" smtClean="0"/>
              <a:t>Н</a:t>
            </a:r>
            <a:r>
              <a:rPr lang="sr-Cyrl-CS" altLang="en-US" sz="2600" dirty="0" smtClean="0"/>
              <a:t>ефролитијаза</a:t>
            </a:r>
            <a:endParaRPr lang="en-US" altLang="en-US" sz="2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672" y="215705"/>
            <a:ext cx="8596668" cy="698695"/>
          </a:xfrm>
        </p:spPr>
        <p:txBody>
          <a:bodyPr/>
          <a:lstStyle/>
          <a:p>
            <a:r>
              <a:rPr lang="sr-Cyrl-RS" dirty="0" smtClean="0"/>
              <a:t>Клиничка слика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942535"/>
            <a:ext cx="8596668" cy="5915465"/>
          </a:xfrm>
        </p:spPr>
        <p:txBody>
          <a:bodyPr>
            <a:normAutofit lnSpcReduction="10000"/>
          </a:bodyPr>
          <a:lstStyle/>
          <a:p>
            <a:pPr lvl="1"/>
            <a:r>
              <a:rPr lang="x-none" sz="1800" b="1" smtClean="0"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x-none" sz="1800" b="1" smtClean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x-none" sz="1800" b="1" smtClean="0">
                <a:latin typeface="Times New Roman" pitchFamily="18" charset="0"/>
                <a:cs typeface="Times New Roman" pitchFamily="18" charset="0"/>
              </a:rPr>
              <a:t>крсно-слабински бол инфламаторног ритма са могућом пројекцијом дуж надколеница (парестезије одсутне)</a:t>
            </a:r>
          </a:p>
          <a:p>
            <a:pPr marL="800100" lvl="1" indent="-342900">
              <a:buFont typeface="+mj-lt"/>
              <a:buAutoNum type="arabicPeriod"/>
            </a:pPr>
            <a:r>
              <a:rPr lang="x-none" sz="1800" b="1" smtClean="0">
                <a:latin typeface="Times New Roman" pitchFamily="18" charset="0"/>
                <a:cs typeface="Times New Roman" pitchFamily="18" charset="0"/>
              </a:rPr>
              <a:t>јутарња укоченост</a:t>
            </a:r>
          </a:p>
          <a:p>
            <a:pPr lvl="1"/>
            <a:r>
              <a:rPr lang="x-none" sz="1800" b="1" smtClean="0">
                <a:latin typeface="Times New Roman" pitchFamily="18" charset="0"/>
                <a:cs typeface="Times New Roman" pitchFamily="18" charset="0"/>
              </a:rPr>
              <a:t>Физикални налаз:</a:t>
            </a:r>
          </a:p>
          <a:p>
            <a:pPr marL="800100" lvl="1" indent="-342900">
              <a:buFont typeface="+mj-lt"/>
              <a:buAutoNum type="arabicPeriod"/>
            </a:pPr>
            <a:r>
              <a:rPr lang="x-none" sz="1800" b="1" smtClean="0">
                <a:latin typeface="Times New Roman" pitchFamily="18" charset="0"/>
                <a:cs typeface="Times New Roman" pitchFamily="18" charset="0"/>
              </a:rPr>
              <a:t>осетљивост СИ зглобова</a:t>
            </a:r>
          </a:p>
          <a:p>
            <a:pPr marL="800100" lvl="1" indent="-342900">
              <a:buFont typeface="+mj-lt"/>
              <a:buAutoNum type="arabicPeriod"/>
            </a:pPr>
            <a:r>
              <a:rPr lang="x-none" sz="1800" b="1" smtClean="0">
                <a:latin typeface="Times New Roman" pitchFamily="18" charset="0"/>
                <a:cs typeface="Times New Roman" pitchFamily="18" charset="0"/>
              </a:rPr>
              <a:t>Меннел-ов знак +</a:t>
            </a:r>
          </a:p>
          <a:p>
            <a:pPr marL="800100" lvl="1" indent="-342900">
              <a:buFont typeface="+mj-lt"/>
              <a:buAutoNum type="arabicPeriod"/>
            </a:pPr>
            <a:r>
              <a:rPr lang="x-none" sz="1800" b="1" smtClean="0">
                <a:latin typeface="Times New Roman" pitchFamily="18" charset="0"/>
                <a:cs typeface="Times New Roman" pitchFamily="18" charset="0"/>
              </a:rPr>
              <a:t>спазам ПВМ</a:t>
            </a:r>
          </a:p>
          <a:p>
            <a:pPr marL="800100" lvl="1" indent="-342900">
              <a:buFont typeface="+mj-lt"/>
              <a:buAutoNum type="arabicPeriod"/>
            </a:pPr>
            <a:r>
              <a:rPr lang="x-none" sz="1800" b="1" smtClean="0">
                <a:latin typeface="Times New Roman" pitchFamily="18" charset="0"/>
                <a:cs typeface="Times New Roman" pitchFamily="18" charset="0"/>
              </a:rPr>
              <a:t>скраћена сагитална покретљивост (Шобер-ов знак)</a:t>
            </a:r>
          </a:p>
          <a:p>
            <a:pPr marL="800100" lvl="1" indent="-342900">
              <a:buFont typeface="+mj-lt"/>
              <a:buAutoNum type="arabicPeriod"/>
            </a:pPr>
            <a:r>
              <a:rPr lang="x-none" sz="1800" b="1" smtClean="0">
                <a:latin typeface="Times New Roman" pitchFamily="18" charset="0"/>
                <a:cs typeface="Times New Roman" pitchFamily="18" charset="0"/>
              </a:rPr>
              <a:t>смањен индекс респираторне покретљивости</a:t>
            </a:r>
          </a:p>
          <a:p>
            <a:pPr marL="800100" lvl="1" indent="-342900">
              <a:buFont typeface="+mj-lt"/>
              <a:buAutoNum type="arabicPeriod"/>
            </a:pPr>
            <a:r>
              <a:rPr lang="x-none" sz="1800" b="1" smtClean="0">
                <a:latin typeface="Times New Roman" pitchFamily="18" charset="0"/>
                <a:cs typeface="Times New Roman" pitchFamily="18" charset="0"/>
              </a:rPr>
              <a:t>кифоза</a:t>
            </a:r>
          </a:p>
          <a:p>
            <a:pPr marL="800100" lvl="1" indent="-342900">
              <a:buFont typeface="+mj-lt"/>
              <a:buAutoNum type="arabicPeriod"/>
            </a:pPr>
            <a:r>
              <a:rPr lang="x-none" sz="1800" b="1" smtClean="0">
                <a:latin typeface="Times New Roman" pitchFamily="18" charset="0"/>
                <a:cs typeface="Times New Roman" pitchFamily="18" charset="0"/>
              </a:rPr>
              <a:t>абдоминално дисање</a:t>
            </a:r>
          </a:p>
          <a:p>
            <a:pPr marL="800100" lvl="1" indent="-342900">
              <a:buFont typeface="+mj-lt"/>
              <a:buAutoNum type="arabicPeriod"/>
            </a:pPr>
            <a:r>
              <a:rPr lang="x-none" sz="1800" b="1" smtClean="0">
                <a:latin typeface="Times New Roman" pitchFamily="18" charset="0"/>
                <a:cs typeface="Times New Roman" pitchFamily="18" charset="0"/>
              </a:rPr>
              <a:t>хиперлордоза вратне кичме</a:t>
            </a:r>
          </a:p>
          <a:p>
            <a:pPr marL="800100" lvl="1" indent="-342900">
              <a:buFont typeface="+mj-lt"/>
              <a:buAutoNum type="arabicPeriod"/>
            </a:pPr>
            <a:r>
              <a:rPr lang="x-none" sz="1800" b="1" smtClean="0">
                <a:latin typeface="Times New Roman" pitchFamily="18" charset="0"/>
                <a:cs typeface="Times New Roman" pitchFamily="18" charset="0"/>
              </a:rPr>
              <a:t>ограничена покретљивост у све три равни</a:t>
            </a:r>
          </a:p>
          <a:p>
            <a:pPr lvl="1">
              <a:buNone/>
            </a:pPr>
            <a:endParaRPr lang="x-none" sz="1800" b="1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x-none" sz="1800" b="1" smtClean="0">
                <a:latin typeface="Times New Roman" pitchFamily="18" charset="0"/>
                <a:cs typeface="Times New Roman" pitchFamily="18" charset="0"/>
              </a:rPr>
              <a:t>У природном току болести анкилоза кичменог стуба развија се после 10-25г.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Терапија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48973"/>
            <a:ext cx="8596668" cy="4592390"/>
          </a:xfrm>
        </p:spPr>
        <p:txBody>
          <a:bodyPr>
            <a:normAutofit/>
          </a:bodyPr>
          <a:lstStyle/>
          <a:p>
            <a:pPr>
              <a:spcBef>
                <a:spcPts val="2400"/>
              </a:spcBef>
              <a:buNone/>
              <a:defRPr/>
            </a:pPr>
            <a:r>
              <a:rPr lang="sr-Cyrl-CS" altLang="en-US" sz="2800" dirty="0" smtClean="0"/>
              <a:t>. </a:t>
            </a:r>
            <a:r>
              <a:rPr lang="sr-Cyrl-CS" altLang="en-US" sz="2400" b="1" dirty="0" smtClean="0"/>
              <a:t>Медикаментозна </a:t>
            </a:r>
            <a:r>
              <a:rPr lang="sr-Latn-RS" altLang="en-US" sz="2400" b="1" dirty="0" smtClean="0"/>
              <a:t>Th</a:t>
            </a:r>
            <a:r>
              <a:rPr lang="sr-Latn-RS" altLang="en-US" sz="2400" dirty="0" smtClean="0"/>
              <a:t>: NSAIL</a:t>
            </a:r>
            <a:r>
              <a:rPr lang="sr-Cyrl-RS" altLang="en-US" sz="2400" dirty="0" smtClean="0"/>
              <a:t>; болест модификујући лекови</a:t>
            </a:r>
            <a:r>
              <a:rPr lang="sr-Latn-RS" altLang="en-US" sz="2400" dirty="0" smtClean="0"/>
              <a:t>; </a:t>
            </a:r>
            <a:r>
              <a:rPr lang="sr-Cyrl-RS" altLang="en-US" sz="2400" dirty="0" smtClean="0"/>
              <a:t>биолошка Тх</a:t>
            </a:r>
            <a:endParaRPr lang="sr-Cyrl-CS" altLang="en-US" sz="2400" dirty="0" smtClean="0"/>
          </a:p>
          <a:p>
            <a:pPr>
              <a:spcBef>
                <a:spcPts val="2400"/>
              </a:spcBef>
              <a:buNone/>
              <a:defRPr/>
            </a:pPr>
            <a:r>
              <a:rPr lang="sr-Cyrl-CS" altLang="en-US" sz="2400" dirty="0" smtClean="0"/>
              <a:t>2. </a:t>
            </a:r>
            <a:r>
              <a:rPr lang="sr-Cyrl-CS" altLang="en-US" sz="2400" b="1" dirty="0" smtClean="0"/>
              <a:t>Мировање</a:t>
            </a:r>
            <a:r>
              <a:rPr lang="sr-Latn-RS" altLang="en-US" sz="2400" dirty="0" smtClean="0"/>
              <a:t> </a:t>
            </a:r>
            <a:r>
              <a:rPr lang="sr-Cyrl-CS" altLang="en-US" sz="2400" dirty="0" smtClean="0"/>
              <a:t>-</a:t>
            </a:r>
            <a:r>
              <a:rPr lang="sr-Latn-RS" altLang="en-US" sz="2400" dirty="0" smtClean="0"/>
              <a:t> </a:t>
            </a:r>
            <a:r>
              <a:rPr lang="sr-Cyrl-CS" altLang="en-US" sz="2400" dirty="0" smtClean="0"/>
              <a:t>ноћни одмор од 10 </a:t>
            </a:r>
            <a:r>
              <a:rPr lang="sr-Latn-RS" altLang="en-US" sz="2400" dirty="0" smtClean="0"/>
              <a:t>h</a:t>
            </a:r>
            <a:r>
              <a:rPr lang="sr-Cyrl-CS" altLang="en-US" sz="2400" dirty="0" smtClean="0"/>
              <a:t>,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дневн</a:t>
            </a:r>
            <a:r>
              <a:rPr lang="sr-Cyrl-RS" altLang="en-US" sz="2400" dirty="0" smtClean="0"/>
              <a:t>и</a:t>
            </a:r>
            <a:r>
              <a:rPr lang="sr-Cyrl-CS" altLang="en-US" sz="2400" dirty="0" smtClean="0"/>
              <a:t> од 1-2 </a:t>
            </a:r>
            <a:r>
              <a:rPr lang="sr-Latn-RS" altLang="en-US" sz="2400" dirty="0" smtClean="0"/>
              <a:t>h</a:t>
            </a:r>
            <a:endParaRPr lang="sr-Cyrl-CS" altLang="en-US" sz="2400" dirty="0" smtClean="0"/>
          </a:p>
          <a:p>
            <a:pPr>
              <a:spcBef>
                <a:spcPts val="2400"/>
              </a:spcBef>
              <a:buNone/>
              <a:defRPr/>
            </a:pPr>
            <a:r>
              <a:rPr lang="sr-Cyrl-CS" altLang="en-US" sz="2400" dirty="0" smtClean="0"/>
              <a:t>3. </a:t>
            </a:r>
            <a:r>
              <a:rPr lang="sr-Cyrl-CS" altLang="en-US" sz="2400" b="1" dirty="0" smtClean="0"/>
              <a:t>Едукација</a:t>
            </a:r>
            <a:r>
              <a:rPr lang="sr-Cyrl-CS" altLang="en-US" sz="2400" dirty="0" smtClean="0"/>
              <a:t> - објаснити природу болести</a:t>
            </a:r>
          </a:p>
          <a:p>
            <a:pPr>
              <a:spcBef>
                <a:spcPts val="2400"/>
              </a:spcBef>
              <a:buNone/>
              <a:defRPr/>
            </a:pPr>
            <a:r>
              <a:rPr lang="sr-Cyrl-CS" altLang="en-US" sz="2400" dirty="0" smtClean="0"/>
              <a:t>4. </a:t>
            </a:r>
            <a:r>
              <a:rPr lang="sr-Cyrl-CS" altLang="en-US" sz="2400" b="1" dirty="0" smtClean="0"/>
              <a:t>Физикална терапија</a:t>
            </a:r>
            <a:r>
              <a:rPr lang="sr-Cyrl-CS" altLang="en-US" sz="2400" dirty="0" smtClean="0"/>
              <a:t>: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sr-Cyrl-CS" altLang="en-US" sz="2400" dirty="0" smtClean="0"/>
              <a:t>ублажити бол,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sr-Cyrl-CS" altLang="en-US" sz="2400" dirty="0" smtClean="0"/>
              <a:t>сачувати покретљивост кичменог стуба и коксофеморалних зглобова,</a:t>
            </a:r>
            <a:r>
              <a:rPr lang="en-US" altLang="en-US" sz="2400" dirty="0" smtClean="0"/>
              <a:t> </a:t>
            </a:r>
            <a:endParaRPr lang="sr-Cyrl-RS" altLang="en-US" sz="2400" dirty="0" smtClean="0"/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sr-Cyrl-CS" altLang="en-US" sz="2400" dirty="0" smtClean="0"/>
              <a:t>јачати функцију респираторних мишића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608" y="609600"/>
            <a:ext cx="5863952" cy="1320800"/>
          </a:xfrm>
        </p:spPr>
        <p:txBody>
          <a:bodyPr/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55409"/>
            <a:ext cx="8596668" cy="4085953"/>
          </a:xfrm>
        </p:spPr>
        <p:txBody>
          <a:bodyPr>
            <a:normAutofit/>
          </a:bodyPr>
          <a:lstStyle/>
          <a:p>
            <a:pPr>
              <a:spcBef>
                <a:spcPts val="3000"/>
              </a:spcBef>
            </a:pPr>
            <a:r>
              <a:rPr lang="ru-RU" altLang="en-US" sz="2400" dirty="0" smtClean="0"/>
              <a:t>Реуматске болести су етиолошки, патогенетски, клинички и терапијски хетерогена група болести</a:t>
            </a:r>
          </a:p>
          <a:p>
            <a:pPr>
              <a:spcBef>
                <a:spcPts val="3000"/>
              </a:spcBef>
            </a:pPr>
            <a:r>
              <a:rPr lang="ru-RU" altLang="en-US" sz="2400" dirty="0" smtClean="0"/>
              <a:t>Главни </a:t>
            </a:r>
            <a:r>
              <a:rPr lang="ru-RU" altLang="en-US" sz="2400" b="1" dirty="0" smtClean="0"/>
              <a:t>симптом</a:t>
            </a:r>
            <a:r>
              <a:rPr lang="ru-RU" altLang="en-US" sz="2400" dirty="0" smtClean="0"/>
              <a:t> – </a:t>
            </a:r>
            <a:r>
              <a:rPr lang="ru-RU" altLang="en-US" sz="2400" b="1" dirty="0" smtClean="0">
                <a:solidFill>
                  <a:srgbClr val="FF0000"/>
                </a:solidFill>
              </a:rPr>
              <a:t>бол</a:t>
            </a:r>
            <a:r>
              <a:rPr lang="ru-RU" altLang="en-US" sz="2400" dirty="0" smtClean="0"/>
              <a:t> у структурама локомоторног апарата</a:t>
            </a:r>
          </a:p>
          <a:p>
            <a:pPr>
              <a:spcBef>
                <a:spcPts val="3000"/>
              </a:spcBef>
            </a:pPr>
            <a:r>
              <a:rPr lang="ru-RU" altLang="en-US" sz="2400" dirty="0" smtClean="0"/>
              <a:t>Главни </a:t>
            </a:r>
            <a:r>
              <a:rPr lang="ru-RU" altLang="en-US" sz="2400" b="1" dirty="0" smtClean="0"/>
              <a:t>знак</a:t>
            </a:r>
            <a:r>
              <a:rPr lang="ru-RU" altLang="en-US" sz="2400" dirty="0" smtClean="0"/>
              <a:t> – </a:t>
            </a:r>
            <a:r>
              <a:rPr lang="ru-RU" altLang="en-US" sz="2400" b="1" dirty="0" smtClean="0">
                <a:solidFill>
                  <a:srgbClr val="FF0000"/>
                </a:solidFill>
              </a:rPr>
              <a:t>поремећај функције </a:t>
            </a:r>
            <a:r>
              <a:rPr lang="ru-RU" altLang="en-US" sz="2400" dirty="0" smtClean="0"/>
              <a:t>захваћеног дела</a:t>
            </a:r>
          </a:p>
          <a:p>
            <a:pPr>
              <a:spcBef>
                <a:spcPts val="3000"/>
              </a:spcBef>
            </a:pPr>
            <a:r>
              <a:rPr lang="ru-RU" altLang="en-US" sz="2400" dirty="0" smtClean="0"/>
              <a:t>У неким болестима захватање других органа и система</a:t>
            </a:r>
            <a:endParaRPr lang="en-US" altLang="en-US" sz="2400" dirty="0" smtClean="0"/>
          </a:p>
          <a:p>
            <a:endParaRPr lang="sr-Cyrl-RS" dirty="0" smtClean="0"/>
          </a:p>
        </p:txBody>
      </p:sp>
    </p:spTree>
    <p:extLst>
      <p:ext uri="{BB962C8B-B14F-4D97-AF65-F5344CB8AC3E}">
        <p14:creationId xmlns="" xmlns:p14="http://schemas.microsoft.com/office/powerpoint/2010/main" val="54870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14" y="215705"/>
            <a:ext cx="8596668" cy="1320800"/>
          </a:xfrm>
        </p:spPr>
        <p:txBody>
          <a:bodyPr/>
          <a:lstStyle/>
          <a:p>
            <a:r>
              <a:rPr lang="sr-Cyrl-CS" altLang="en-US" b="1" dirty="0" smtClean="0"/>
              <a:t>Физикална 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5469" y="970670"/>
            <a:ext cx="8596668" cy="5591907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sr-Cyrl-CS" altLang="en-US" sz="2400" dirty="0" smtClean="0"/>
              <a:t>Најзначајнији агенси су </a:t>
            </a:r>
            <a:r>
              <a:rPr lang="en-US" altLang="en-US" sz="2400" dirty="0" smtClean="0"/>
              <a:t>KTH</a:t>
            </a:r>
            <a:r>
              <a:rPr lang="sr-Cyrl-CS" altLang="en-US" sz="2400" dirty="0" smtClean="0"/>
              <a:t> и </a:t>
            </a:r>
            <a:r>
              <a:rPr lang="en-US" altLang="en-US" sz="2400" dirty="0" smtClean="0"/>
              <a:t>UZ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en-US" altLang="en-US" sz="2400" b="1" u="sng" dirty="0" smtClean="0">
                <a:solidFill>
                  <a:srgbClr val="FF0000"/>
                </a:solidFill>
              </a:rPr>
              <a:t>UZ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-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високе доза 1 - 1,5</a:t>
            </a:r>
            <a:r>
              <a:rPr lang="en-US" altLang="en-US" sz="2400" dirty="0" smtClean="0"/>
              <a:t> </a:t>
            </a:r>
            <a:r>
              <a:rPr lang="sr-Latn-CS" altLang="en-US" sz="2400" dirty="0" smtClean="0"/>
              <a:t>W/cm²</a:t>
            </a:r>
            <a:endParaRPr lang="sr-Cyrl-CS" altLang="en-US" sz="2400" dirty="0" smtClean="0"/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sr-Cyrl-CS" altLang="en-US" sz="2400" dirty="0" smtClean="0"/>
              <a:t>Термотерапија</a:t>
            </a:r>
            <a:r>
              <a:rPr lang="en-US" altLang="en-US" sz="2400" dirty="0" smtClean="0"/>
              <a:t>: KTD</a:t>
            </a:r>
            <a:r>
              <a:rPr lang="sr-Cyrl-CS" altLang="en-US" sz="2400" dirty="0" smtClean="0"/>
              <a:t>,</a:t>
            </a:r>
            <a:r>
              <a:rPr lang="en-US" altLang="en-US" sz="2400" dirty="0" smtClean="0"/>
              <a:t> IC</a:t>
            </a:r>
            <a:r>
              <a:rPr lang="sr-Cyrl-CS" altLang="en-US" sz="2400" dirty="0" smtClean="0"/>
              <a:t>,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парафин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sr-Cyrl-CS" altLang="en-US" sz="2400" dirty="0" smtClean="0"/>
              <a:t>Електротeрапијa: </a:t>
            </a:r>
            <a:r>
              <a:rPr lang="en-US" altLang="en-US" sz="2400" dirty="0" smtClean="0"/>
              <a:t>SG</a:t>
            </a:r>
            <a:r>
              <a:rPr lang="sr-Cyrl-CS" altLang="en-US" sz="2400" dirty="0" smtClean="0"/>
              <a:t>;</a:t>
            </a:r>
            <a:r>
              <a:rPr lang="en-US" altLang="en-US" sz="2400" dirty="0" smtClean="0"/>
              <a:t> EF</a:t>
            </a:r>
            <a:r>
              <a:rPr lang="sr-Cyrl-CS" altLang="en-US" sz="2400" dirty="0" smtClean="0"/>
              <a:t> вазадилататора,</a:t>
            </a:r>
            <a:r>
              <a:rPr lang="en-US" altLang="en-US" sz="2400" dirty="0" smtClean="0"/>
              <a:t> KJ</a:t>
            </a:r>
            <a:r>
              <a:rPr lang="sr-Cyrl-CS" altLang="en-US" sz="2400" dirty="0" smtClean="0"/>
              <a:t> и хидрокортизона;</a:t>
            </a:r>
            <a:r>
              <a:rPr lang="en-US" altLang="en-US" sz="2400" dirty="0" smtClean="0"/>
              <a:t> DDS; IFS; ES</a:t>
            </a:r>
            <a:endParaRPr lang="sr-Cyrl-CS" altLang="en-US" sz="2400" dirty="0" smtClean="0"/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en-US" altLang="en-US" sz="2400" dirty="0" smtClean="0"/>
              <a:t>IMP</a:t>
            </a:r>
            <a:endParaRPr lang="sr-Cyrl-CS" altLang="en-US" sz="2400" dirty="0" smtClean="0"/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sr-Cyrl-CS" altLang="en-US" sz="2400" dirty="0" smtClean="0"/>
              <a:t>Ласеротерапија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en-US" altLang="en-US" sz="2400" b="1" u="sng" dirty="0" smtClean="0">
                <a:solidFill>
                  <a:srgbClr val="FF0000"/>
                </a:solidFill>
              </a:rPr>
              <a:t>KTH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-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вежбе за повећање </a:t>
            </a:r>
            <a:r>
              <a:rPr lang="sr-Cyrl-CS" altLang="en-US" sz="2400" b="1" dirty="0" smtClean="0">
                <a:solidFill>
                  <a:srgbClr val="FF0000"/>
                </a:solidFill>
              </a:rPr>
              <a:t>обима покрета </a:t>
            </a:r>
            <a:r>
              <a:rPr lang="sr-Cyrl-CS" altLang="en-US" sz="2400" dirty="0" smtClean="0"/>
              <a:t>кичменог стуба, вежбе за повећање обима покрета у куковима и раменима,</a:t>
            </a:r>
            <a:r>
              <a:rPr lang="en-US" altLang="en-US" sz="2400" dirty="0" smtClean="0"/>
              <a:t> </a:t>
            </a:r>
            <a:r>
              <a:rPr lang="sr-Cyrl-CS" altLang="en-US" sz="2400" b="1" dirty="0" smtClean="0">
                <a:solidFill>
                  <a:srgbClr val="FF0000"/>
                </a:solidFill>
              </a:rPr>
              <a:t>вежбе дисања </a:t>
            </a:r>
            <a:r>
              <a:rPr lang="sr-Cyrl-CS" altLang="en-US" sz="2400" dirty="0" smtClean="0"/>
              <a:t>- торакално (костално дисање)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sr-Cyrl-CS" altLang="en-US" sz="2400" dirty="0" smtClean="0"/>
              <a:t>Масажа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sr-Cyrl-CS" altLang="en-US" sz="2400" dirty="0" smtClean="0"/>
              <a:t>Хидро</a:t>
            </a:r>
            <a:r>
              <a:rPr lang="en-US" altLang="en-US" sz="2400" dirty="0" smtClean="0"/>
              <a:t> KTH</a:t>
            </a:r>
            <a:endParaRPr lang="en-US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err="1" smtClean="0"/>
              <a:t>Специфични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мерни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инструменти</a:t>
            </a:r>
            <a:r>
              <a:rPr lang="en-US" altLang="en-US" b="1" dirty="0" smtClean="0"/>
              <a:t> (</a:t>
            </a:r>
            <a:r>
              <a:rPr lang="en-US" altLang="en-US" b="1" dirty="0" err="1" smtClean="0"/>
              <a:t>тестови</a:t>
            </a:r>
            <a:r>
              <a:rPr lang="en-US" altLang="en-US" b="1" dirty="0" smtClean="0"/>
              <a:t>) </a:t>
            </a:r>
            <a:r>
              <a:rPr lang="en-US" altLang="en-US" b="1" dirty="0" err="1" smtClean="0"/>
              <a:t>за</a:t>
            </a:r>
            <a:r>
              <a:rPr lang="en-US" altLang="en-US" b="1" dirty="0" smtClean="0"/>
              <a:t> АС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Čuvar mesta za sadržaj 4"/>
          <p:cNvGraphicFramePr>
            <a:graphicFrameLocks noGrp="1"/>
          </p:cNvGraphicFramePr>
          <p:nvPr/>
        </p:nvGraphicFramePr>
        <p:xfrm>
          <a:off x="474003" y="2080040"/>
          <a:ext cx="8280400" cy="4606926"/>
        </p:xfrm>
        <a:graphic>
          <a:graphicData uri="http://schemas.openxmlformats.org/drawingml/2006/table">
            <a:tbl>
              <a:tblPr/>
              <a:tblGrid>
                <a:gridCol w="5724525"/>
                <a:gridCol w="2555875"/>
              </a:tblGrid>
              <a:tr h="752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ИНСТРУМЕНТ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МЕРЕ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33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Bath ankylosing spondylitis disease activity index (BASDAI)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E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Степен активности болести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EDB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Bath </a:t>
                      </a: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ankylosing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 </a:t>
                      </a: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spondylitis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 functional index (BASFI)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Функција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E"/>
                    </a:solidFill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Dougados functional index (DFI)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E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Функција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EDB"/>
                    </a:solidFill>
                  </a:tcPr>
                </a:tc>
              </a:tr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Bath ankylosing spondylitis metrology index (BASMI)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Функција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E"/>
                    </a:solidFill>
                  </a:tcPr>
                </a:tc>
              </a:tr>
              <a:tr h="962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Modified stoke ankylosing spondylitis spinal score (m-SASSS)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E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Структурна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 </a:t>
                      </a: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оштећења</a:t>
                      </a: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Open Sans" pitchFamily="34" charset="0"/>
                        <a:ea typeface="Open Sans" pitchFamily="34" charset="0"/>
                        <a:cs typeface="Open Sans" pitchFamily="34" charset="0"/>
                      </a:endParaRP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ED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00" y="168813"/>
            <a:ext cx="8596668" cy="1320800"/>
          </a:xfrm>
        </p:spPr>
        <p:txBody>
          <a:bodyPr/>
          <a:lstStyle/>
          <a:p>
            <a:r>
              <a:rPr lang="ru-RU" dirty="0" smtClean="0"/>
              <a:t>БАСДАИ индекс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131" y="753820"/>
            <a:ext cx="8596668" cy="3880773"/>
          </a:xfrm>
        </p:spPr>
        <p:txBody>
          <a:bodyPr>
            <a:noAutofit/>
          </a:bodyPr>
          <a:lstStyle/>
          <a:p>
            <a:r>
              <a:rPr lang="ru-RU" sz="2000" dirty="0" smtClean="0"/>
              <a:t>Први дефинисани индекс за процену активности анкилозирајућег спондилитиса који је представљен 1994.г. од стране групе експерата који се баве овим болестима - АСАС група</a:t>
            </a:r>
          </a:p>
          <a:p>
            <a:r>
              <a:rPr lang="ru-RU" sz="2000" dirty="0" smtClean="0"/>
              <a:t> Састоји се, у потпуности, од пацијентове субјективне процене активности болести, коришћењем ВАС, кроз 6 питања: степен бола у леђима (у вратној и/или слабинској кичми или у куковима), укупан ниво слабости, присуство бола/отока у периферним зглобовима, локализована осетљивост, трајање и тежина јутарње укочености. Распон одговора је дефинисан од “нема бола/слабости/нелагодности” до “врло изражен бол/слабост/нелагодност”, а јутарња укоченост од 0 (одсуство јутарње укочености) до 2 сата. Средња вредност последња 2 питања се додаје збиру вредности прва 4 питања и укупан збир дели са 5 да би се добила крајња вредност БАСДАИ индекса. Овако добијена вредност БАСДАИ индекса је коришћена као мера активности болести у многим клиничким студијама. </a:t>
            </a:r>
          </a:p>
          <a:p>
            <a:r>
              <a:rPr lang="ru-RU" sz="2000" dirty="0" smtClean="0"/>
              <a:t>Вредност индекса  0 је представљала одсуство активности болести, док је вредност 10 означавала максималну активност болести.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БАСФИ индекс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22363"/>
            <a:ext cx="8596668" cy="4718999"/>
          </a:xfrm>
        </p:spPr>
        <p:txBody>
          <a:bodyPr>
            <a:normAutofit fontScale="92500"/>
          </a:bodyPr>
          <a:lstStyle/>
          <a:p>
            <a:endParaRPr lang="sr-Cyrl-RS" dirty="0" smtClean="0"/>
          </a:p>
          <a:p>
            <a:r>
              <a:rPr lang="ru-RU" sz="2400" dirty="0" smtClean="0"/>
              <a:t>Процену функционалне спобности. </a:t>
            </a:r>
            <a:endParaRPr lang="sr-Latn-CS" sz="2400" dirty="0" smtClean="0"/>
          </a:p>
          <a:p>
            <a:r>
              <a:rPr lang="ru-RU" sz="2400" dirty="0" smtClean="0"/>
              <a:t>Састоји се од 10 питања која служе за одређивања степена фукцијског</a:t>
            </a:r>
            <a:r>
              <a:rPr lang="sr-Latn-CS" sz="2400" dirty="0" smtClean="0"/>
              <a:t> </a:t>
            </a:r>
            <a:r>
              <a:rPr lang="ru-RU" sz="2400" dirty="0" smtClean="0"/>
              <a:t>ограничења на која болесник сам даје одговоре, а односе се на</a:t>
            </a:r>
            <a:r>
              <a:rPr lang="sr-Latn-CS" sz="2400" dirty="0" smtClean="0"/>
              <a:t> </a:t>
            </a:r>
            <a:r>
              <a:rPr lang="ru-RU" sz="2400" dirty="0" smtClean="0"/>
              <a:t>способност за обављање уобичајених дневних активности у току</a:t>
            </a:r>
            <a:r>
              <a:rPr lang="sr-Latn-CS" sz="2400" dirty="0" smtClean="0"/>
              <a:t> </a:t>
            </a:r>
            <a:r>
              <a:rPr lang="ru-RU" sz="2400" dirty="0" smtClean="0"/>
              <a:t>претходне седмице. </a:t>
            </a:r>
          </a:p>
          <a:p>
            <a:r>
              <a:rPr lang="ru-RU" sz="2400" dirty="0" smtClean="0"/>
              <a:t>Првих 8 питања је везано за тестирање активности повезане са анатомским ограничењима због болести. Последња два питања процењу способност пацијента да фукционише</a:t>
            </a:r>
            <a:r>
              <a:rPr lang="sr-Latn-CS" sz="2400" dirty="0" smtClean="0"/>
              <a:t> </a:t>
            </a:r>
            <a:r>
              <a:rPr lang="ru-RU" sz="2400" dirty="0" smtClean="0"/>
              <a:t>у свакодневном животу. </a:t>
            </a:r>
            <a:endParaRPr lang="sr-Latn-CS" sz="2400" dirty="0" smtClean="0"/>
          </a:p>
          <a:p>
            <a:r>
              <a:rPr lang="ru-RU" sz="2400" dirty="0" smtClean="0"/>
              <a:t>Вредност БАСФИ представља аритметичку</a:t>
            </a:r>
            <a:r>
              <a:rPr lang="sr-Latn-CS" sz="2400" dirty="0" smtClean="0"/>
              <a:t> </a:t>
            </a:r>
            <a:r>
              <a:rPr lang="ru-RU" sz="2400" dirty="0" smtClean="0"/>
              <a:t>средину вредности наведених 10 питања.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717452" y="0"/>
          <a:ext cx="7803515" cy="6853273"/>
        </p:xfrm>
        <a:graphic>
          <a:graphicData uri="http://schemas.openxmlformats.org/presentationml/2006/ole">
            <p:oleObj spid="_x0000_s49154" name="PDF" r:id="rId3" imgW="0" imgH="0" progId="FoxitReader.Document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БАСМИ индекс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55678"/>
            <a:ext cx="8596668" cy="3880773"/>
          </a:xfrm>
        </p:spPr>
        <p:txBody>
          <a:bodyPr>
            <a:noAutofit/>
          </a:bodyPr>
          <a:lstStyle/>
          <a:p>
            <a:r>
              <a:rPr lang="ru-RU" sz="2400" dirty="0" smtClean="0"/>
              <a:t>Мери функцијску способност болесника, односно степен покретљивости његовог кичменог стуба. </a:t>
            </a:r>
          </a:p>
          <a:p>
            <a:r>
              <a:rPr lang="ru-RU" sz="2400" dirty="0" smtClean="0"/>
              <a:t>Обухвата мерење покретљивости лумбалне кичме (покрет савијања у струку: унапред и у страну), вратне кичме (ротација главе улево и удесно, као и удаљеност између дела ушне шкољке и зида када болесник стоји усправно леђима прислоњен уза зид) и покретљивост карлице (растојање између унутрашње стране стопала када су ноге максимално размакнуте).</a:t>
            </a:r>
          </a:p>
          <a:p>
            <a:r>
              <a:rPr lang="ru-RU" sz="2400" dirty="0" smtClean="0"/>
              <a:t>Све ове мере се сумарно изражавају као БАСМИ индекс на скали од 0 до 10 и што је већа његова вредност, веће је ограничење покретљивости болесника.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rebuchet MS" pitchFamily="34" charset="0"/>
                <a:cs typeface="Times New Roman" pitchFamily="18" charset="0"/>
              </a:rPr>
              <a:t>Остеоартроза</a:t>
            </a:r>
            <a:endParaRPr lang="en-US" sz="4000" dirty="0"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rebuchet MS" pitchFamily="34" charset="0"/>
                <a:cs typeface="Times New Roman" pitchFamily="18" charset="0"/>
              </a:rPr>
              <a:t>Остеоартроза се најчешће описује као незапаљенско обољење зглобова у коме се јавља оштећење зглобне хрскавице и стварање нове кости на зглобним површинама и ивицама. </a:t>
            </a:r>
          </a:p>
          <a:p>
            <a:r>
              <a:rPr lang="ru-RU" sz="2400" dirty="0" smtClean="0">
                <a:latin typeface="Trebuchet MS" pitchFamily="34" charset="0"/>
                <a:cs typeface="Times New Roman" pitchFamily="18" charset="0"/>
              </a:rPr>
              <a:t>У патогенези остеоартрозе у последње време  појавили су се докази о важном учешћу биомеханичких, биохемијских и других процеса изазваних цитокинима.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379828"/>
            <a:ext cx="8596668" cy="647817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rebuchet MS" pitchFamily="34" charset="0"/>
                <a:cs typeface="Times New Roman" pitchFamily="18" charset="0"/>
              </a:rPr>
              <a:t>Болест се јавља подједнако у мушкараца и жена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rebuchet MS" pitchFamily="34" charset="0"/>
                <a:cs typeface="Times New Roman" pitchFamily="18" charset="0"/>
              </a:rPr>
              <a:t> ОА је једна од најчешћих реуматских болести -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rebuchet MS" pitchFamily="34" charset="0"/>
                <a:cs typeface="Times New Roman" pitchFamily="18" charset="0"/>
              </a:rPr>
              <a:t> 75% спада на пацијенте са ОА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rebuchet MS" pitchFamily="34" charset="0"/>
                <a:cs typeface="Times New Roman" pitchFamily="18" charset="0"/>
              </a:rPr>
              <a:t> Захвата више од 50% становништва старијег од 60 година.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rebuchet MS" pitchFamily="34" charset="0"/>
                <a:cs typeface="Times New Roman" pitchFamily="18" charset="0"/>
              </a:rPr>
              <a:t> Велика учесталост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rebuchet MS" pitchFamily="34" charset="0"/>
                <a:cs typeface="Times New Roman" pitchFamily="18" charset="0"/>
              </a:rPr>
              <a:t> Велика онеспособљеност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rebuchet MS" pitchFamily="34" charset="0"/>
                <a:cs typeface="Times New Roman" pitchFamily="18" charset="0"/>
              </a:rPr>
              <a:t> Велики степен абсентизма са посла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rebuchet MS" pitchFamily="34" charset="0"/>
                <a:cs typeface="Times New Roman" pitchFamily="18" charset="0"/>
              </a:rPr>
              <a:t> Велики социоекономски проблем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199" y="243840"/>
            <a:ext cx="8596668" cy="797169"/>
          </a:xfrm>
        </p:spPr>
        <p:txBody>
          <a:bodyPr/>
          <a:lstStyle/>
          <a:p>
            <a:r>
              <a:rPr lang="sr-Cyrl-RS" dirty="0" smtClean="0"/>
              <a:t>Дијагноза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83213"/>
            <a:ext cx="8596668" cy="552860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rebuchet MS" pitchFamily="34" charset="0"/>
                <a:cs typeface="Times New Roman" pitchFamily="18" charset="0"/>
              </a:rPr>
              <a:t>Клинички преглед</a:t>
            </a:r>
            <a:r>
              <a:rPr lang="ru-RU" sz="2400" dirty="0" smtClean="0">
                <a:latin typeface="Trebuchet MS" pitchFamily="34" charset="0"/>
                <a:cs typeface="Times New Roman" pitchFamily="18" charset="0"/>
              </a:rPr>
              <a:t>, лабораторијски и радиолошки налаз представља основу за дијагнозу остеоартрозе.</a:t>
            </a:r>
          </a:p>
          <a:p>
            <a:r>
              <a:rPr lang="ru-RU" sz="2400" b="1" dirty="0" smtClean="0">
                <a:latin typeface="Trebuchet MS" pitchFamily="34" charset="0"/>
                <a:cs typeface="Times New Roman" pitchFamily="18" charset="0"/>
              </a:rPr>
              <a:t>Клинички преглед </a:t>
            </a:r>
            <a:r>
              <a:rPr lang="ru-RU" sz="2400" dirty="0" smtClean="0">
                <a:latin typeface="Trebuchet MS" pitchFamily="34" charset="0"/>
                <a:cs typeface="Times New Roman" pitchFamily="18" charset="0"/>
              </a:rPr>
              <a:t>подразумева темељан преглед захваћених </a:t>
            </a:r>
            <a:r>
              <a:rPr lang="ru-RU" sz="2400" dirty="0" smtClean="0">
                <a:latin typeface="Trebuchet MS" pitchFamily="34" charset="0"/>
                <a:cs typeface="Times New Roman" pitchFamily="18" charset="0"/>
              </a:rPr>
              <a:t>зглобова</a:t>
            </a:r>
            <a:endParaRPr lang="ru-RU" sz="2400" dirty="0" smtClean="0">
              <a:latin typeface="Trebuchet MS" pitchFamily="34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rebuchet MS" pitchFamily="34" charset="0"/>
                <a:cs typeface="Times New Roman" pitchFamily="18" charset="0"/>
              </a:rPr>
              <a:t>Преглед</a:t>
            </a:r>
            <a:r>
              <a:rPr lang="ru-RU" sz="2400" dirty="0" smtClean="0">
                <a:latin typeface="Trebuchet MS" pitchFamily="34" charset="0"/>
                <a:cs typeface="Times New Roman" pitchFamily="18" charset="0"/>
              </a:rPr>
              <a:t> треба да направи процену става и држања пацијента, присуства атрофије и отока, као и процену ГМС.</a:t>
            </a:r>
          </a:p>
          <a:p>
            <a:r>
              <a:rPr lang="ru-RU" sz="2400" dirty="0" smtClean="0">
                <a:latin typeface="Trebuchet MS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rebuchet MS" pitchFamily="34" charset="0"/>
                <a:cs typeface="Times New Roman" pitchFamily="18" charset="0"/>
              </a:rPr>
              <a:t>Функционална процена </a:t>
            </a:r>
            <a:r>
              <a:rPr lang="ru-RU" sz="2400" dirty="0" smtClean="0">
                <a:latin typeface="Trebuchet MS" pitchFamily="34" charset="0"/>
                <a:cs typeface="Times New Roman" pitchFamily="18" charset="0"/>
              </a:rPr>
              <a:t>може да укаже на тежину болести, план лечења и процену његових ефеката.</a:t>
            </a:r>
            <a:endParaRPr lang="en-US" sz="2400" dirty="0" smtClean="0">
              <a:latin typeface="Trebuchet MS" pitchFamily="34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Терапија </a:t>
            </a:r>
            <a:r>
              <a:rPr lang="sr-Cyrl-RS" dirty="0" smtClean="0"/>
              <a:t>ОА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64566"/>
            <a:ext cx="8596668" cy="52191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2400" b="1" smtClean="0">
                <a:latin typeface="Trebuchet MS" pitchFamily="34" charset="0"/>
                <a:cs typeface="Times New Roman" pitchFamily="18" charset="0"/>
              </a:rPr>
              <a:t>Едукација пацијената</a:t>
            </a:r>
          </a:p>
          <a:p>
            <a:pPr>
              <a:lnSpc>
                <a:spcPct val="150000"/>
              </a:lnSpc>
            </a:pPr>
            <a:r>
              <a:rPr lang="x-none" sz="2400" b="1" smtClean="0">
                <a:latin typeface="Trebuchet MS" pitchFamily="34" charset="0"/>
                <a:cs typeface="Times New Roman" pitchFamily="18" charset="0"/>
              </a:rPr>
              <a:t>Опште мере</a:t>
            </a:r>
            <a:r>
              <a:rPr lang="en-US" sz="2400" b="1" dirty="0" smtClean="0">
                <a:latin typeface="Trebuchet MS" pitchFamily="34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rebuchet MS" pitchFamily="34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rebuchet MS" pitchFamily="34" charset="0"/>
                <a:cs typeface="Times New Roman" pitchFamily="18" charset="0"/>
              </a:rPr>
              <a:t>(регулација телесне тежине, локалне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>
                <a:latin typeface="Trebuchet MS" pitchFamily="34" charset="0"/>
                <a:cs typeface="Times New Roman" pitchFamily="18" charset="0"/>
              </a:rPr>
              <a:t>                             вежбе, аеробни физички тренинг)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rebuchet MS" pitchFamily="34" charset="0"/>
                <a:cs typeface="Times New Roman" pitchFamily="18" charset="0"/>
              </a:rPr>
              <a:t>Примена ортоза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rebuchet MS" pitchFamily="34" charset="0"/>
                <a:cs typeface="Times New Roman" pitchFamily="18" charset="0"/>
              </a:rPr>
              <a:t>Медикаментно лечење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rebuchet MS" pitchFamily="34" charset="0"/>
                <a:cs typeface="Times New Roman" pitchFamily="18" charset="0"/>
              </a:rPr>
              <a:t>Балнеофизикална терапија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rebuchet MS" pitchFamily="34" charset="0"/>
                <a:cs typeface="Times New Roman" pitchFamily="18" charset="0"/>
              </a:rPr>
              <a:t>Хируршко лечење</a:t>
            </a:r>
            <a:endParaRPr lang="en-US" b="1" dirty="0" smtClean="0">
              <a:latin typeface="Trebuchet MS" pitchFamily="34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99246"/>
            <a:ext cx="8596668" cy="553792"/>
          </a:xfrm>
        </p:spPr>
        <p:txBody>
          <a:bodyPr>
            <a:normAutofit fontScale="90000"/>
          </a:bodyPr>
          <a:lstStyle/>
          <a:p>
            <a:r>
              <a:rPr lang="sr-Cyrl-CS" altLang="en-US" b="1" dirty="0" smtClean="0"/>
              <a:t>Класификација реуматских болести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79267"/>
            <a:ext cx="8596668" cy="4895142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spcBef>
                <a:spcPts val="3000"/>
              </a:spcBef>
              <a:buFont typeface="+mj-lt"/>
              <a:buAutoNum type="arabicPeriod"/>
              <a:defRPr/>
            </a:pPr>
            <a:r>
              <a:rPr lang="sr-Cyrl-CS" altLang="en-US" sz="2800" dirty="0" smtClean="0"/>
              <a:t>Запаљенске реуматске болести</a:t>
            </a:r>
          </a:p>
          <a:p>
            <a:pPr marL="514350" indent="-514350">
              <a:lnSpc>
                <a:spcPct val="150000"/>
              </a:lnSpc>
              <a:spcBef>
                <a:spcPts val="3000"/>
              </a:spcBef>
              <a:buFont typeface="+mj-lt"/>
              <a:buAutoNum type="arabicPeriod"/>
              <a:defRPr/>
            </a:pPr>
            <a:r>
              <a:rPr lang="sr-Cyrl-CS" altLang="en-US" sz="2800" dirty="0" smtClean="0"/>
              <a:t>Дегенеративне реуматске болести</a:t>
            </a:r>
          </a:p>
          <a:p>
            <a:pPr marL="514350" indent="-514350">
              <a:lnSpc>
                <a:spcPct val="150000"/>
              </a:lnSpc>
              <a:spcBef>
                <a:spcPts val="3000"/>
              </a:spcBef>
              <a:buFont typeface="+mj-lt"/>
              <a:buAutoNum type="arabicPeriod"/>
              <a:defRPr/>
            </a:pPr>
            <a:r>
              <a:rPr lang="sr-Cyrl-CS" altLang="en-US" sz="2800" dirty="0" smtClean="0"/>
              <a:t>Ванзглобне реуматске болести</a:t>
            </a:r>
          </a:p>
          <a:p>
            <a:pPr marL="514350" indent="-514350">
              <a:lnSpc>
                <a:spcPct val="150000"/>
              </a:lnSpc>
              <a:spcBef>
                <a:spcPts val="3000"/>
              </a:spcBef>
              <a:buFont typeface="+mj-lt"/>
              <a:buAutoNum type="arabicPeriod"/>
              <a:defRPr/>
            </a:pPr>
            <a:r>
              <a:rPr lang="sr-Cyrl-CS" altLang="en-US" sz="2800" dirty="0" smtClean="0"/>
              <a:t>Ретке </a:t>
            </a:r>
            <a:r>
              <a:rPr lang="en-US" altLang="en-US" sz="2800" dirty="0" err="1" smtClean="0"/>
              <a:t>реуматске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болести</a:t>
            </a:r>
            <a:r>
              <a:rPr lang="en-US" altLang="en-US" sz="2800" dirty="0" smtClean="0"/>
              <a:t> и </a:t>
            </a:r>
            <a:r>
              <a:rPr lang="en-US" altLang="en-US" sz="2800" dirty="0" err="1" smtClean="0"/>
              <a:t>парареуматска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обољења</a:t>
            </a:r>
            <a:endParaRPr lang="sr-Latn-CS" alt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5709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57" y="2171114"/>
            <a:ext cx="4487595" cy="1320800"/>
          </a:xfrm>
        </p:spPr>
        <p:txBody>
          <a:bodyPr>
            <a:noAutofit/>
          </a:bodyPr>
          <a:lstStyle/>
          <a:p>
            <a:r>
              <a:rPr lang="sr-Cyrl-RS" sz="4000" dirty="0" smtClean="0"/>
              <a:t>Процена функционалности</a:t>
            </a:r>
            <a:br>
              <a:rPr lang="sr-Cyrl-RS" sz="4000" dirty="0" smtClean="0"/>
            </a:br>
            <a:endParaRPr lang="en-US" sz="40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altLang="en-US" dirty="0" smtClean="0"/>
              <a:t>WOMAC</a:t>
            </a:r>
            <a:r>
              <a:rPr lang="sr-Cyrl-RS" altLang="en-US" dirty="0" smtClean="0"/>
              <a:t> ОА индекс (</a:t>
            </a:r>
            <a:r>
              <a:rPr lang="en-US" dirty="0" smtClean="0"/>
              <a:t>The Western Ontario and McMaster Universities Arthritis Index</a:t>
            </a:r>
            <a:r>
              <a:rPr lang="sr-Cyrl-RS" sz="4000" dirty="0" smtClean="0"/>
              <a:t>)</a:t>
            </a:r>
            <a:r>
              <a:rPr lang="en-US" sz="4000" dirty="0" smtClean="0"/>
              <a:t>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400" dirty="0" smtClean="0"/>
              <a:t>Развијен 1988. године</a:t>
            </a:r>
          </a:p>
          <a:p>
            <a:endParaRPr lang="sr-Cyrl-RS" sz="2400" dirty="0" smtClean="0"/>
          </a:p>
          <a:p>
            <a:r>
              <a:rPr lang="sr-Cyrl-RS" sz="2400" dirty="0" smtClean="0"/>
              <a:t>Састоји се од </a:t>
            </a:r>
            <a:r>
              <a:rPr lang="sr-Cyrl-RS" sz="2400" b="1" dirty="0" smtClean="0">
                <a:solidFill>
                  <a:srgbClr val="FF0000"/>
                </a:solidFill>
              </a:rPr>
              <a:t>24 питања </a:t>
            </a:r>
            <a:r>
              <a:rPr lang="sr-Cyrl-RS" sz="2400" dirty="0" smtClean="0"/>
              <a:t>подељена у 3 групе: </a:t>
            </a:r>
            <a:endParaRPr lang="sr-Latn-RS" sz="2400" dirty="0" smtClean="0"/>
          </a:p>
          <a:p>
            <a:pPr marL="841375" lvl="1" indent="-457200">
              <a:buFont typeface="+mj-lt"/>
              <a:buAutoNum type="arabicParenR"/>
            </a:pPr>
            <a:r>
              <a:rPr lang="sr-Cyrl-RS" sz="2400" dirty="0" smtClean="0"/>
              <a:t>бол, </a:t>
            </a:r>
            <a:endParaRPr lang="sr-Latn-RS" sz="2400" dirty="0" smtClean="0"/>
          </a:p>
          <a:p>
            <a:pPr marL="841375" lvl="1" indent="-457200">
              <a:buFont typeface="+mj-lt"/>
              <a:buAutoNum type="arabicParenR"/>
            </a:pPr>
            <a:r>
              <a:rPr lang="sr-Cyrl-RS" sz="2400" dirty="0" smtClean="0"/>
              <a:t>укоченост и </a:t>
            </a:r>
            <a:endParaRPr lang="sr-Latn-RS" sz="2400" dirty="0" smtClean="0"/>
          </a:p>
          <a:p>
            <a:pPr marL="841375" lvl="1" indent="-457200">
              <a:buFont typeface="+mj-lt"/>
              <a:buAutoNum type="arabicParenR"/>
            </a:pPr>
            <a:r>
              <a:rPr lang="sr-Cyrl-RS" sz="2400" dirty="0" smtClean="0"/>
              <a:t>тешкоће у обављању АДЖ</a:t>
            </a:r>
            <a:r>
              <a:rPr lang="sr-Latn-RS" sz="2400" dirty="0" smtClean="0"/>
              <a:t>.</a:t>
            </a:r>
            <a:endParaRPr lang="sr-Cyrl-RS" sz="2400" dirty="0" smtClean="0"/>
          </a:p>
          <a:p>
            <a:endParaRPr lang="sr-Latn-RS" sz="2400" dirty="0" smtClean="0"/>
          </a:p>
          <a:p>
            <a:r>
              <a:rPr lang="sr-Cyrl-RS" sz="2400" dirty="0" smtClean="0"/>
              <a:t>Већи резултат </a:t>
            </a:r>
            <a:r>
              <a:rPr lang="sr-Cyrl-RS" sz="2400" dirty="0" smtClean="0">
                <a:sym typeface="Wingdings"/>
              </a:rPr>
              <a:t> лошија функционалност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altLang="en-US" dirty="0" smtClean="0"/>
              <a:t>WOMAC</a:t>
            </a:r>
            <a:r>
              <a:rPr lang="sr-Cyrl-RS" altLang="en-US" dirty="0" smtClean="0"/>
              <a:t> ОА индекс (</a:t>
            </a:r>
            <a:r>
              <a:rPr lang="en-US" dirty="0" smtClean="0"/>
              <a:t>The Western Ontario and McMaster Universities Arthritis Index</a:t>
            </a:r>
            <a:r>
              <a:rPr lang="sr-Cyrl-RS" sz="4000" dirty="0" smtClean="0"/>
              <a:t>)</a:t>
            </a:r>
            <a:r>
              <a:rPr lang="en-US" sz="4000" dirty="0" smtClean="0"/>
              <a:t>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00665"/>
            <a:ext cx="8596668" cy="4240697"/>
          </a:xfrm>
        </p:spPr>
        <p:txBody>
          <a:bodyPr>
            <a:normAutofit lnSpcReduction="10000"/>
          </a:bodyPr>
          <a:lstStyle/>
          <a:p>
            <a:r>
              <a:rPr lang="sr-Cyrl-RS" sz="2400" b="1" dirty="0" smtClean="0">
                <a:solidFill>
                  <a:srgbClr val="FF0000"/>
                </a:solidFill>
              </a:rPr>
              <a:t>Одељак А – БОЛ </a:t>
            </a:r>
            <a:r>
              <a:rPr lang="sr-Cyrl-RS" sz="2400" dirty="0" smtClean="0"/>
              <a:t>(у последњих 48</a:t>
            </a:r>
            <a:r>
              <a:rPr lang="sr-Latn-RS" sz="2400" dirty="0" smtClean="0"/>
              <a:t>h</a:t>
            </a:r>
            <a:r>
              <a:rPr lang="sr-Cyrl-RS" sz="2400" dirty="0" smtClean="0"/>
              <a:t>):</a:t>
            </a:r>
          </a:p>
          <a:p>
            <a:pPr marL="817563" lvl="1" indent="-457200">
              <a:spcBef>
                <a:spcPts val="1200"/>
              </a:spcBef>
              <a:buSzPct val="100000"/>
              <a:buFont typeface="+mj-lt"/>
              <a:buAutoNum type="arabicPeriod"/>
            </a:pPr>
            <a:r>
              <a:rPr lang="sr-Cyrl-RS" sz="2200" dirty="0" smtClean="0"/>
              <a:t>При ходу на равној подлози</a:t>
            </a:r>
          </a:p>
          <a:p>
            <a:pPr marL="817563" lvl="1" indent="-457200">
              <a:spcBef>
                <a:spcPts val="1200"/>
              </a:spcBef>
              <a:buSzPct val="100000"/>
              <a:buFont typeface="+mj-lt"/>
              <a:buAutoNum type="arabicPeriod"/>
            </a:pPr>
            <a:r>
              <a:rPr lang="sr-Cyrl-RS" sz="2200" dirty="0" smtClean="0"/>
              <a:t>При пењању и силажењу низ степенице</a:t>
            </a:r>
          </a:p>
          <a:p>
            <a:pPr marL="817563" lvl="1" indent="-457200">
              <a:spcBef>
                <a:spcPts val="1200"/>
              </a:spcBef>
              <a:buSzPct val="100000"/>
              <a:buFont typeface="+mj-lt"/>
              <a:buAutoNum type="arabicPeriod"/>
            </a:pPr>
            <a:r>
              <a:rPr lang="sr-Cyrl-RS" sz="2200" dirty="0" smtClean="0"/>
              <a:t>Током ноћи</a:t>
            </a:r>
          </a:p>
          <a:p>
            <a:pPr marL="817563" lvl="1" indent="-457200">
              <a:spcBef>
                <a:spcPts val="1200"/>
              </a:spcBef>
              <a:buSzPct val="100000"/>
              <a:buFont typeface="+mj-lt"/>
              <a:buAutoNum type="arabicPeriod"/>
            </a:pPr>
            <a:r>
              <a:rPr lang="sr-Cyrl-RS" sz="2200" dirty="0" smtClean="0"/>
              <a:t>При мењању положаја (док седате или лежите)</a:t>
            </a:r>
          </a:p>
          <a:p>
            <a:pPr marL="817563" lvl="1" indent="-457200">
              <a:spcBef>
                <a:spcPts val="1200"/>
              </a:spcBef>
              <a:buSzPct val="100000"/>
              <a:buFont typeface="+mj-lt"/>
              <a:buAutoNum type="arabicPeriod"/>
            </a:pPr>
            <a:r>
              <a:rPr lang="sr-Cyrl-RS" sz="2200" dirty="0" smtClean="0"/>
              <a:t>При стајању</a:t>
            </a:r>
          </a:p>
          <a:p>
            <a:pPr marL="357188" lvl="1" indent="-357188"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</a:pPr>
            <a:r>
              <a:rPr lang="sr-Cyrl-RS" sz="2400" b="1" dirty="0" smtClean="0">
                <a:solidFill>
                  <a:srgbClr val="FF0000"/>
                </a:solidFill>
              </a:rPr>
              <a:t>Одељак Б – УКОЧЕНОСТ </a:t>
            </a:r>
            <a:r>
              <a:rPr lang="sr-Cyrl-RS" sz="2400" dirty="0" smtClean="0"/>
              <a:t>(у последњих 48</a:t>
            </a:r>
            <a:r>
              <a:rPr lang="sr-Latn-RS" sz="2400" dirty="0" smtClean="0"/>
              <a:t>h</a:t>
            </a:r>
            <a:r>
              <a:rPr lang="sr-Cyrl-RS" sz="2400" dirty="0" smtClean="0"/>
              <a:t>):</a:t>
            </a:r>
          </a:p>
          <a:p>
            <a:pPr marL="857250" lvl="2" indent="-457200">
              <a:spcBef>
                <a:spcPts val="1200"/>
              </a:spcBef>
              <a:buSzPct val="100000"/>
              <a:buFont typeface="+mj-lt"/>
              <a:buAutoNum type="arabicPeriod"/>
            </a:pPr>
            <a:r>
              <a:rPr lang="sr-Cyrl-RS" sz="2200" dirty="0" smtClean="0"/>
              <a:t>У јутарњим часовима</a:t>
            </a:r>
          </a:p>
          <a:p>
            <a:pPr marL="857250" lvl="2" indent="-457200">
              <a:spcBef>
                <a:spcPts val="1200"/>
              </a:spcBef>
              <a:buSzPct val="100000"/>
              <a:buFont typeface="+mj-lt"/>
              <a:buAutoNum type="arabicPeriod"/>
            </a:pPr>
            <a:r>
              <a:rPr lang="sr-Cyrl-RS" sz="2200" dirty="0" smtClean="0"/>
              <a:t>У току дана (после седења, лежања или одмарања)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altLang="en-US" dirty="0" smtClean="0"/>
              <a:t>WOMAC</a:t>
            </a:r>
            <a:r>
              <a:rPr lang="sr-Cyrl-RS" altLang="en-US" dirty="0" smtClean="0"/>
              <a:t> ОА индекс (</a:t>
            </a:r>
            <a:r>
              <a:rPr lang="en-US" dirty="0" smtClean="0"/>
              <a:t>The Western Ontario and McMaster Universities Arthritis Index</a:t>
            </a:r>
            <a:r>
              <a:rPr lang="sr-Cyrl-RS" sz="4000" dirty="0" smtClean="0"/>
              <a:t>)</a:t>
            </a:r>
            <a:r>
              <a:rPr lang="en-US" sz="4000" dirty="0" smtClean="0"/>
              <a:t>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57188" lvl="1" indent="-357188"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</a:pPr>
            <a:r>
              <a:rPr lang="sr-Cyrl-RS" sz="2400" b="1" dirty="0" smtClean="0">
                <a:solidFill>
                  <a:srgbClr val="FF0000"/>
                </a:solidFill>
              </a:rPr>
              <a:t>Одељак Ц – ТЕШКОЋЕ У ОБАВЉАЊУ АДЖ </a:t>
            </a:r>
            <a:r>
              <a:rPr lang="sr-Cyrl-RS" sz="2400" dirty="0" smtClean="0"/>
              <a:t>(17 питања): </a:t>
            </a:r>
            <a:r>
              <a:rPr lang="sr-Cyrl-RS" sz="2200" dirty="0" smtClean="0"/>
              <a:t>силажење низ степенице; пењање уз степенице; устајање из седећег става; стајање; сагињање; ход по равној подлози; улазак и излазак из кола, улазак у аутобус; одлазак у куповину; обување и изување чарапа; устајање из кревета; улазак у кревет; улазак или излазак из каде; седење; коришћење тоалета; обављање тежих кућних послова; обављање лаких кућних послова</a:t>
            </a:r>
            <a:endParaRPr lang="en-US" sz="2200" dirty="0" smtClean="0"/>
          </a:p>
          <a:p>
            <a:pPr marL="357188" lvl="1" indent="-357188"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</a:pPr>
            <a:endParaRPr lang="sr-Cyrl-RS" sz="2200" b="1" dirty="0" smtClean="0"/>
          </a:p>
          <a:p>
            <a:pPr marL="357188" lvl="1" indent="-357188"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</a:pPr>
            <a:r>
              <a:rPr lang="sr-Cyrl-RS" sz="2400" b="1" dirty="0" smtClean="0">
                <a:solidFill>
                  <a:srgbClr val="FF0000"/>
                </a:solidFill>
              </a:rPr>
              <a:t>Оцене: 0- ни мало; 1- благо; 2- умерено; 3- озбиљно; </a:t>
            </a:r>
            <a:r>
              <a:rPr lang="sr-Latn-RS" sz="2400" b="1" dirty="0" smtClean="0">
                <a:solidFill>
                  <a:srgbClr val="FF0000"/>
                </a:solidFill>
              </a:rPr>
              <a:t/>
            </a:r>
            <a:br>
              <a:rPr lang="sr-Latn-RS" sz="2400" b="1" dirty="0" smtClean="0">
                <a:solidFill>
                  <a:srgbClr val="FF0000"/>
                </a:solidFill>
              </a:rPr>
            </a:br>
            <a:r>
              <a:rPr lang="sr-Cyrl-RS" sz="2400" b="1" dirty="0" smtClean="0">
                <a:solidFill>
                  <a:srgbClr val="FF0000"/>
                </a:solidFill>
              </a:rPr>
              <a:t>4- јако  </a:t>
            </a:r>
            <a:r>
              <a:rPr lang="sr-Cyrl-RS" sz="2400" dirty="0" smtClean="0"/>
              <a:t>(већи резултат </a:t>
            </a:r>
            <a:r>
              <a:rPr lang="sr-Cyrl-RS" sz="2400" dirty="0" smtClean="0">
                <a:sym typeface="Wingdings"/>
              </a:rPr>
              <a:t> лошија функционалност)</a:t>
            </a:r>
            <a:endParaRPr lang="sr-Cyrl-R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Harris Hip Score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91175"/>
            <a:ext cx="8596668" cy="5190979"/>
          </a:xfrm>
        </p:spPr>
        <p:txBody>
          <a:bodyPr>
            <a:normAutofit/>
          </a:bodyPr>
          <a:lstStyle/>
          <a:p>
            <a:r>
              <a:rPr lang="sr-Cyrl-RS" dirty="0" smtClean="0"/>
              <a:t>Специфични тест за анализу функције зглоба кука (1969.)</a:t>
            </a:r>
          </a:p>
          <a:p>
            <a:r>
              <a:rPr lang="sr-Cyrl-RS" dirty="0" smtClean="0"/>
              <a:t>Обухвата и </a:t>
            </a:r>
            <a:r>
              <a:rPr lang="sr-Cyrl-RS" u="sng" dirty="0" smtClean="0"/>
              <a:t>субјективни доживљај</a:t>
            </a:r>
            <a:r>
              <a:rPr lang="sr-Cyrl-RS" dirty="0" smtClean="0"/>
              <a:t> болесника и </a:t>
            </a:r>
            <a:r>
              <a:rPr lang="sr-Cyrl-RS" u="sng" dirty="0" smtClean="0"/>
              <a:t>објективне показатеље</a:t>
            </a:r>
          </a:p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r>
              <a:rPr lang="sr-Cyrl-RS" b="1" dirty="0" smtClean="0"/>
              <a:t>ЗБИР</a:t>
            </a:r>
            <a:r>
              <a:rPr lang="sr-Cyrl-RS" dirty="0" smtClean="0"/>
              <a:t>: од 0 (максималан инвалидитет) – 100 (без инвалидитета):</a:t>
            </a:r>
          </a:p>
          <a:p>
            <a:pPr marL="17462" indent="0">
              <a:buNone/>
            </a:pPr>
            <a:r>
              <a:rPr lang="sr-Cyrl-RS" dirty="0" smtClean="0">
                <a:cs typeface="Calibri" panose="020F0502020204030204" pitchFamily="34" charset="0"/>
              </a:rPr>
              <a:t>˂ 70 </a:t>
            </a:r>
            <a:r>
              <a:rPr lang="sr-Cyrl-RS" dirty="0" smtClean="0">
                <a:cs typeface="Calibri" panose="020F0502020204030204" pitchFamily="34" charset="0"/>
                <a:sym typeface="Wingdings"/>
              </a:rPr>
              <a:t> лош резултат; 70 – 79 задовољавајући; 80 – 89  добар; 90 – 100  одличан</a:t>
            </a:r>
            <a:endParaRPr lang="sr-Cyrl-RS" dirty="0" smtClean="0"/>
          </a:p>
          <a:p>
            <a:endParaRPr lang="en-US" dirty="0"/>
          </a:p>
        </p:txBody>
      </p:sp>
      <p:graphicFrame>
        <p:nvGraphicFramePr>
          <p:cNvPr id="4" name="Tabela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67225498"/>
              </p:ext>
            </p:extLst>
          </p:nvPr>
        </p:nvGraphicFramePr>
        <p:xfrm>
          <a:off x="1012873" y="2236762"/>
          <a:ext cx="6820349" cy="280475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1713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1032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610763">
                <a:tc>
                  <a:txBody>
                    <a:bodyPr/>
                    <a:lstStyle/>
                    <a:p>
                      <a:r>
                        <a:rPr lang="sr-Latn-RS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endParaRPr lang="en-US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r-Cyrl-RS" b="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БОЛ</a:t>
                      </a:r>
                      <a:r>
                        <a:rPr lang="sr-Cyrl-RS" b="0" baseline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присуство и интензитет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r-Cyrl-RS" b="1" baseline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ХОДАЊЕ</a:t>
                      </a:r>
                      <a:r>
                        <a:rPr lang="sr-Cyrl-RS" b="0" baseline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дистанца хода; храмање; коришћење помагала;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r-Cyrl-RS" b="1" baseline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АДЖ</a:t>
                      </a:r>
                      <a:r>
                        <a:rPr lang="sr-Cyrl-RS" b="0" baseline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коришћења јавног превоза; коришћење степеница; 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sr-Cyrl-RS" b="0" baseline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обување чарапа и обуће; седење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6539">
                <a:tc>
                  <a:txBody>
                    <a:bodyPr/>
                    <a:lstStyle/>
                    <a:p>
                      <a:r>
                        <a:rPr lang="sr-Latn-RS" b="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II</a:t>
                      </a:r>
                      <a:endParaRPr lang="en-US" b="1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RS" b="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ОБИМ ПОКРЕТА У ЗГЛОБУ</a:t>
                      </a:r>
                      <a:endParaRPr lang="en-US" b="1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96539">
                <a:tc>
                  <a:txBody>
                    <a:bodyPr/>
                    <a:lstStyle/>
                    <a:p>
                      <a:r>
                        <a:rPr lang="sr-Latn-RS" b="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III</a:t>
                      </a:r>
                      <a:endParaRPr lang="en-US" b="1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RS" b="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РАСПОН ПОКРЕТЉИВОСТИ</a:t>
                      </a:r>
                      <a:endParaRPr lang="en-US" b="1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Hip/Knee injury and Osteoarthritis Outcome Score (</a:t>
            </a:r>
            <a:r>
              <a:rPr lang="en-US" dirty="0" smtClean="0"/>
              <a:t>HOOS/KOOS</a:t>
            </a:r>
            <a:r>
              <a:rPr lang="sr-Latn-RS" dirty="0" smtClean="0"/>
              <a:t> 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56935"/>
            <a:ext cx="8596668" cy="5001065"/>
          </a:xfrm>
        </p:spPr>
        <p:txBody>
          <a:bodyPr/>
          <a:lstStyle/>
          <a:p>
            <a:pPr marL="474662" indent="-457200">
              <a:spcBef>
                <a:spcPts val="1800"/>
              </a:spcBef>
              <a:buFont typeface="+mj-lt"/>
              <a:buAutoNum type="arabicPeriod"/>
            </a:pPr>
            <a:r>
              <a:rPr lang="sr-Cyrl-RS" sz="2000" b="1" dirty="0" smtClean="0">
                <a:solidFill>
                  <a:srgbClr val="FF0000"/>
                </a:solidFill>
              </a:rPr>
              <a:t>СИМПТОМИ</a:t>
            </a:r>
            <a:r>
              <a:rPr lang="sr-Cyrl-RS" sz="2000" dirty="0" smtClean="0"/>
              <a:t> („шкрипање“, отицање, „блокирање“, итд)</a:t>
            </a:r>
          </a:p>
          <a:p>
            <a:pPr marL="474662" indent="-457200">
              <a:spcBef>
                <a:spcPts val="1800"/>
              </a:spcBef>
              <a:buFont typeface="+mj-lt"/>
              <a:buAutoNum type="arabicPeriod"/>
            </a:pPr>
            <a:r>
              <a:rPr lang="sr-Cyrl-RS" sz="2000" b="1" dirty="0" smtClean="0">
                <a:solidFill>
                  <a:srgbClr val="FF0000"/>
                </a:solidFill>
              </a:rPr>
              <a:t>УКОЧЕНОСТ ЗГЛОБА</a:t>
            </a:r>
            <a:r>
              <a:rPr lang="sr-Latn-RS" sz="2000" b="1" dirty="0" smtClean="0">
                <a:solidFill>
                  <a:srgbClr val="FF0000"/>
                </a:solidFill>
              </a:rPr>
              <a:t> </a:t>
            </a:r>
            <a:r>
              <a:rPr lang="sr-Latn-RS" sz="2000" dirty="0" smtClean="0"/>
              <a:t>(</a:t>
            </a:r>
            <a:r>
              <a:rPr lang="sr-Cyrl-RS" sz="2000" dirty="0" smtClean="0"/>
              <a:t>јутарња; након седења, лежања или одмарања)</a:t>
            </a:r>
          </a:p>
          <a:p>
            <a:pPr marL="474662" indent="-457200">
              <a:spcBef>
                <a:spcPts val="1800"/>
              </a:spcBef>
              <a:buFont typeface="+mj-lt"/>
              <a:buAutoNum type="arabicPeriod"/>
            </a:pPr>
            <a:r>
              <a:rPr lang="sr-Cyrl-RS" sz="2000" b="1" dirty="0" smtClean="0">
                <a:solidFill>
                  <a:srgbClr val="FF0000"/>
                </a:solidFill>
              </a:rPr>
              <a:t>БОЛ</a:t>
            </a:r>
            <a:r>
              <a:rPr lang="sr-Cyrl-RS" sz="2000" dirty="0" smtClean="0"/>
              <a:t> (интензитет, учесталост, околности)</a:t>
            </a:r>
          </a:p>
          <a:p>
            <a:pPr marL="474662" indent="-457200">
              <a:spcBef>
                <a:spcPts val="1800"/>
              </a:spcBef>
              <a:buFont typeface="+mj-lt"/>
              <a:buAutoNum type="arabicPeriod"/>
            </a:pPr>
            <a:r>
              <a:rPr lang="sr-Cyrl-RS" sz="2000" b="1" dirty="0" smtClean="0">
                <a:solidFill>
                  <a:srgbClr val="FF0000"/>
                </a:solidFill>
              </a:rPr>
              <a:t>СВАКОДНЕВНЕ АКТИВНОСТИ </a:t>
            </a:r>
            <a:r>
              <a:rPr lang="sr-Cyrl-RS" sz="2000" dirty="0" smtClean="0"/>
              <a:t>(ходање по равном, по степеницама, устајање, седење, лежање, одлазак у куповину, обување чарапа, улазак/излазак из каде, устајање/седање на </a:t>
            </a:r>
            <a:r>
              <a:rPr lang="sr-Latn-RS" sz="2000" dirty="0" smtClean="0"/>
              <a:t>WC, </a:t>
            </a:r>
            <a:r>
              <a:rPr lang="sr-Cyrl-RS" sz="2000" dirty="0" smtClean="0"/>
              <a:t>итд) </a:t>
            </a:r>
          </a:p>
          <a:p>
            <a:pPr marL="474662" indent="-457200">
              <a:spcBef>
                <a:spcPts val="1800"/>
              </a:spcBef>
              <a:buFont typeface="+mj-lt"/>
              <a:buAutoNum type="arabicPeriod"/>
            </a:pPr>
            <a:r>
              <a:rPr lang="sr-Cyrl-RS" sz="2000" b="1" dirty="0" smtClean="0">
                <a:solidFill>
                  <a:srgbClr val="FF0000"/>
                </a:solidFill>
              </a:rPr>
              <a:t>СПОРТ И РЕКРЕАЦИЈА </a:t>
            </a:r>
            <a:r>
              <a:rPr lang="sr-Cyrl-RS" sz="2000" dirty="0" smtClean="0"/>
              <a:t>(чучање, клечање, трчање, скакање, окретање на болној нози)</a:t>
            </a:r>
          </a:p>
          <a:p>
            <a:pPr marL="474662" indent="-457200">
              <a:spcBef>
                <a:spcPts val="1800"/>
              </a:spcBef>
              <a:buFont typeface="+mj-lt"/>
              <a:buAutoNum type="arabicPeriod"/>
            </a:pPr>
            <a:r>
              <a:rPr lang="sr-Cyrl-RS" sz="2000" b="1" dirty="0" smtClean="0">
                <a:solidFill>
                  <a:srgbClr val="FF0000"/>
                </a:solidFill>
              </a:rPr>
              <a:t>КВАЛИТЕТ ЖИВОТА </a:t>
            </a:r>
            <a:r>
              <a:rPr lang="sr-Cyrl-RS" sz="2000" dirty="0" smtClean="0"/>
              <a:t>(промена начина живота због тегоба)</a:t>
            </a:r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Hip/Knee injury and Osteoarthritis Outcome Score (</a:t>
            </a:r>
            <a:r>
              <a:rPr lang="en-US" dirty="0" smtClean="0"/>
              <a:t>HOOS/KOOS</a:t>
            </a:r>
            <a:r>
              <a:rPr lang="sr-Latn-RS" dirty="0" smtClean="0"/>
              <a:t> 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3266" y="2096087"/>
            <a:ext cx="8596668" cy="4360984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sr-Cyrl-RS" sz="2000" dirty="0" smtClean="0"/>
              <a:t>Ликертова петостепена скала (0 – 4)</a:t>
            </a:r>
          </a:p>
          <a:p>
            <a:pPr>
              <a:spcBef>
                <a:spcPts val="1800"/>
              </a:spcBef>
            </a:pPr>
            <a:r>
              <a:rPr lang="sr-Cyrl-RS" sz="2000" dirty="0" smtClean="0"/>
              <a:t>Сва питања се односе на претходну седмицу</a:t>
            </a:r>
          </a:p>
          <a:p>
            <a:pPr>
              <a:spcBef>
                <a:spcPts val="1800"/>
              </a:spcBef>
            </a:pPr>
            <a:r>
              <a:rPr lang="sr-Cyrl-RS" sz="2000" dirty="0" smtClean="0"/>
              <a:t>Упитник има добру унутрашњу конзистенцију, конструкцију и валидност (</a:t>
            </a:r>
            <a:r>
              <a:rPr lang="sr-Latn-RS" sz="2000" dirty="0" smtClean="0"/>
              <a:t>de Groot et al, 2007)</a:t>
            </a:r>
          </a:p>
          <a:p>
            <a:pPr>
              <a:spcBef>
                <a:spcPts val="1800"/>
              </a:spcBef>
            </a:pPr>
            <a:r>
              <a:rPr lang="sr-Cyrl-RS" sz="2000" dirty="0" smtClean="0"/>
              <a:t>Користан је за временско праћење истих болесника</a:t>
            </a:r>
          </a:p>
          <a:p>
            <a:pPr>
              <a:spcBef>
                <a:spcPts val="1800"/>
              </a:spcBef>
            </a:pPr>
            <a:r>
              <a:rPr lang="sr-Cyrl-RS" sz="2000" dirty="0" smtClean="0"/>
              <a:t>Продужетак је </a:t>
            </a:r>
            <a:r>
              <a:rPr lang="sr-Latn-RS" sz="2000" dirty="0" smtClean="0"/>
              <a:t>WOMAC</a:t>
            </a:r>
            <a:r>
              <a:rPr lang="sr-Cyrl-RS" sz="2000" dirty="0" smtClean="0"/>
              <a:t>-а (из података у </a:t>
            </a:r>
            <a:r>
              <a:rPr lang="en-US" sz="2000" dirty="0" smtClean="0"/>
              <a:t>HOOS/KOOS</a:t>
            </a:r>
            <a:r>
              <a:rPr lang="sr-Latn-RS" sz="2000" dirty="0" smtClean="0"/>
              <a:t> </a:t>
            </a:r>
            <a:r>
              <a:rPr lang="sr-Cyrl-RS" sz="2000" dirty="0" smtClean="0"/>
              <a:t>–у се може израчунати </a:t>
            </a:r>
            <a:r>
              <a:rPr lang="sr-Latn-RS" sz="2000" dirty="0" smtClean="0"/>
              <a:t>WOMAC</a:t>
            </a:r>
            <a:r>
              <a:rPr lang="sr-Cyrl-RS" sz="2000" dirty="0" smtClean="0"/>
              <a:t>)</a:t>
            </a:r>
          </a:p>
          <a:p>
            <a:pPr>
              <a:spcBef>
                <a:spcPts val="1800"/>
              </a:spcBef>
            </a:pPr>
            <a:r>
              <a:rPr lang="sr-Cyrl-RS" sz="2000" dirty="0" smtClean="0"/>
              <a:t>Због </a:t>
            </a:r>
            <a:r>
              <a:rPr lang="sr-Cyrl-RS" sz="2000" b="1" dirty="0" smtClean="0">
                <a:solidFill>
                  <a:srgbClr val="FF0000"/>
                </a:solidFill>
              </a:rPr>
              <a:t>питања о спорту </a:t>
            </a:r>
            <a:r>
              <a:rPr lang="sr-Cyrl-RS" sz="2000" dirty="0" smtClean="0"/>
              <a:t>значајан је као мерни инструмент код младих и активних болесника (</a:t>
            </a:r>
            <a:r>
              <a:rPr lang="sr-Latn-RS" sz="2000" dirty="0" smtClean="0"/>
              <a:t>Nilsdotter and Bremander, 2011)</a:t>
            </a:r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Упитник СФ 36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80160"/>
            <a:ext cx="8596668" cy="47612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sr-Cyrl-RS" sz="2400" dirty="0" smtClean="0"/>
              <a:t>СФ-36 мери субјективни осећај здравља кроз осам различитих димензија здравља:</a:t>
            </a:r>
          </a:p>
          <a:p>
            <a:r>
              <a:rPr lang="sr-Cyrl-RS" sz="2400" dirty="0" smtClean="0"/>
              <a:t>1. физичко функционирање: 10 питања,</a:t>
            </a:r>
          </a:p>
          <a:p>
            <a:r>
              <a:rPr lang="sr-Cyrl-RS" sz="2400" dirty="0" smtClean="0"/>
              <a:t>2. ограничење због физичких потешкоћа: 4 питања,</a:t>
            </a:r>
          </a:p>
          <a:p>
            <a:r>
              <a:rPr lang="sr-Cyrl-RS" sz="2400" dirty="0" smtClean="0"/>
              <a:t>3. телесни болови: 2 питања,</a:t>
            </a:r>
          </a:p>
          <a:p>
            <a:r>
              <a:rPr lang="sr-Cyrl-RS" sz="2400" dirty="0" smtClean="0"/>
              <a:t>4. перцепција општег здравља: 5 питања,</a:t>
            </a:r>
          </a:p>
          <a:p>
            <a:r>
              <a:rPr lang="sr-Cyrl-RS" sz="2400" dirty="0" smtClean="0"/>
              <a:t>5. виталност</a:t>
            </a:r>
            <a:r>
              <a:rPr lang="en-US" sz="2400" dirty="0" smtClean="0"/>
              <a:t>: 4 </a:t>
            </a:r>
            <a:r>
              <a:rPr lang="sr-Cyrl-RS" sz="2400" dirty="0" smtClean="0"/>
              <a:t>питања,</a:t>
            </a:r>
          </a:p>
          <a:p>
            <a:r>
              <a:rPr lang="sr-Cyrl-RS" sz="2400" dirty="0" smtClean="0"/>
              <a:t>6. социјално функционисање: 2 питања,</a:t>
            </a:r>
          </a:p>
          <a:p>
            <a:r>
              <a:rPr lang="sr-Cyrl-RS" sz="2400" dirty="0" smtClean="0"/>
              <a:t>7. ограничење због емоционалних потешкоћа: 3 питања,</a:t>
            </a:r>
          </a:p>
          <a:p>
            <a:r>
              <a:rPr lang="sr-Cyrl-RS" sz="2400" dirty="0" smtClean="0"/>
              <a:t>8. ментално/душевно здравље: 5 питања.</a:t>
            </a:r>
            <a:endParaRPr lang="en-US" sz="14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3487" y="2967335"/>
            <a:ext cx="892707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sr-Cyrl-R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ХВАЛА НА ПАЖЊИ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938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  <a:defRPr/>
            </a:pPr>
            <a:r>
              <a:rPr lang="sr-Cyrl-CS" altLang="en-US" sz="2400" b="1" dirty="0" smtClean="0">
                <a:cs typeface="Times New Roman" panose="02020603050405020304" pitchFamily="18" charset="0"/>
              </a:rPr>
              <a:t>Медикаментна терапија: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endParaRPr lang="sr-Cyrl-CS" altLang="en-US" sz="2400" b="1" dirty="0" smtClean="0"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sr-Cyrl-CS" altLang="en-US" sz="2400" dirty="0" smtClean="0">
                <a:cs typeface="Times New Roman" panose="02020603050405020304" pitchFamily="18" charset="0"/>
              </a:rPr>
              <a:t>Аналгетици</a:t>
            </a:r>
          </a:p>
          <a:p>
            <a:pPr marL="0" indent="0">
              <a:lnSpc>
                <a:spcPct val="80000"/>
              </a:lnSpc>
              <a:buNone/>
              <a:defRPr/>
            </a:pPr>
            <a:endParaRPr lang="sr-Cyrl-CS" altLang="en-US" sz="2400" dirty="0" smtClean="0"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sr-Cyrl-CS" altLang="en-US" sz="2400" dirty="0" smtClean="0">
                <a:cs typeface="Times New Roman" panose="02020603050405020304" pitchFamily="18" charset="0"/>
              </a:rPr>
              <a:t>Антиинфламаторни лекови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endParaRPr lang="sr-Cyrl-CS" altLang="en-US" sz="2400" dirty="0" smtClean="0"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sr-Cyrl-CS" altLang="en-US" sz="2400" dirty="0" smtClean="0">
                <a:cs typeface="Times New Roman" panose="02020603050405020304" pitchFamily="18" charset="0"/>
              </a:rPr>
              <a:t>Болест модификујући лекови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endParaRPr lang="sr-Cyrl-CS" altLang="en-US" sz="2400" dirty="0" smtClean="0"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sr-Cyrl-CS" altLang="en-US" sz="2400" dirty="0" smtClean="0">
                <a:cs typeface="Times New Roman" panose="02020603050405020304" pitchFamily="18" charset="0"/>
              </a:rPr>
              <a:t>Биолошка терапија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ЦИЉЕВИ МЕДИЦИНСКЕ РЕХАБИЛИТАЦИЈЕ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50749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3000"/>
              </a:spcBef>
            </a:pPr>
            <a:r>
              <a:rPr lang="en-US" altLang="en-US" sz="2400" dirty="0" err="1" smtClean="0"/>
              <a:t>Спречавање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развоја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мишићних</a:t>
            </a:r>
            <a:r>
              <a:rPr lang="en-US" altLang="en-US" sz="2400" dirty="0" smtClean="0"/>
              <a:t> </a:t>
            </a:r>
            <a:r>
              <a:rPr lang="en-US" altLang="en-US" sz="2400" b="1" dirty="0" err="1" smtClean="0">
                <a:solidFill>
                  <a:srgbClr val="FF0000"/>
                </a:solidFill>
              </a:rPr>
              <a:t>атрофија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;</a:t>
            </a:r>
          </a:p>
          <a:p>
            <a:pPr>
              <a:lnSpc>
                <a:spcPct val="150000"/>
              </a:lnSpc>
              <a:spcBef>
                <a:spcPts val="3000"/>
              </a:spcBef>
            </a:pPr>
            <a:r>
              <a:rPr lang="en-US" altLang="en-US" sz="2400" dirty="0" err="1" smtClean="0"/>
              <a:t>Спречавање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развоја</a:t>
            </a:r>
            <a:r>
              <a:rPr lang="en-US" altLang="en-US" sz="2400" dirty="0" smtClean="0"/>
              <a:t> </a:t>
            </a:r>
            <a:r>
              <a:rPr lang="en-US" altLang="en-US" sz="2400" b="1" dirty="0" err="1" smtClean="0">
                <a:solidFill>
                  <a:srgbClr val="FF0000"/>
                </a:solidFill>
              </a:rPr>
              <a:t>контрактура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2400" dirty="0" err="1" smtClean="0"/>
              <a:t>зглобова</a:t>
            </a:r>
            <a:r>
              <a:rPr lang="en-US" altLang="en-US" sz="2400" dirty="0" smtClean="0"/>
              <a:t>;</a:t>
            </a:r>
          </a:p>
          <a:p>
            <a:pPr>
              <a:lnSpc>
                <a:spcPct val="150000"/>
              </a:lnSpc>
              <a:spcBef>
                <a:spcPts val="3000"/>
              </a:spcBef>
            </a:pPr>
            <a:r>
              <a:rPr lang="en-US" altLang="en-US" sz="2400" dirty="0" err="1" smtClean="0"/>
              <a:t>Спречавање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развоја</a:t>
            </a:r>
            <a:r>
              <a:rPr lang="en-US" altLang="en-US" sz="2400" dirty="0" smtClean="0"/>
              <a:t> </a:t>
            </a:r>
            <a:r>
              <a:rPr lang="en-US" altLang="en-US" sz="2400" b="1" dirty="0" err="1" smtClean="0">
                <a:solidFill>
                  <a:srgbClr val="FF0000"/>
                </a:solidFill>
              </a:rPr>
              <a:t>остеопорозе</a:t>
            </a:r>
            <a:r>
              <a:rPr lang="en-US" altLang="en-US" sz="2400" dirty="0" smtClean="0"/>
              <a:t> и </a:t>
            </a:r>
            <a:r>
              <a:rPr lang="en-US" altLang="en-US" sz="2400" b="1" dirty="0" err="1" smtClean="0">
                <a:solidFill>
                  <a:srgbClr val="FF0000"/>
                </a:solidFill>
              </a:rPr>
              <a:t>деструкције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костију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због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инактивитета</a:t>
            </a:r>
            <a:r>
              <a:rPr lang="en-US" altLang="en-US" sz="2400" dirty="0" smtClean="0"/>
              <a:t>;</a:t>
            </a:r>
          </a:p>
          <a:p>
            <a:pPr>
              <a:lnSpc>
                <a:spcPct val="150000"/>
              </a:lnSpc>
              <a:spcBef>
                <a:spcPts val="3000"/>
              </a:spcBef>
            </a:pPr>
            <a:r>
              <a:rPr lang="en-US" altLang="en-US" sz="2400" dirty="0" err="1" smtClean="0"/>
              <a:t>Информација</a:t>
            </a:r>
            <a:r>
              <a:rPr lang="en-US" altLang="en-US" sz="2400" dirty="0" smtClean="0"/>
              <a:t> и </a:t>
            </a:r>
            <a:r>
              <a:rPr lang="en-US" altLang="en-US" sz="2400" b="1" dirty="0" err="1" smtClean="0">
                <a:solidFill>
                  <a:srgbClr val="FF0000"/>
                </a:solidFill>
              </a:rPr>
              <a:t>едукација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ЗАПАЉЕНСКЕ РЕУМАТСКЕ БОЛЕСТИ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91175"/>
            <a:ext cx="8596668" cy="5050302"/>
          </a:xfrm>
        </p:spPr>
        <p:txBody>
          <a:bodyPr>
            <a:normAutofit/>
          </a:bodyPr>
          <a:lstStyle/>
          <a:p>
            <a:r>
              <a:rPr lang="en-US" altLang="en-US" sz="2400" b="1" dirty="0" smtClean="0">
                <a:cs typeface="Times New Roman" pitchFamily="18" charset="0"/>
              </a:rPr>
              <a:t>РА</a:t>
            </a:r>
            <a:endParaRPr lang="sr-Latn-CS" altLang="en-US" sz="2400" b="1" dirty="0" smtClean="0">
              <a:cs typeface="Times New Roman" pitchFamily="18" charset="0"/>
            </a:endParaRPr>
          </a:p>
          <a:p>
            <a:r>
              <a:rPr lang="en-US" altLang="en-US" sz="2400" b="1" dirty="0" err="1" smtClean="0">
                <a:cs typeface="Times New Roman" pitchFamily="18" charset="0"/>
              </a:rPr>
              <a:t>Спондилоартропатије</a:t>
            </a:r>
            <a:r>
              <a:rPr lang="en-US" altLang="en-US" sz="2400" dirty="0" smtClean="0">
                <a:cs typeface="Times New Roman" pitchFamily="18" charset="0"/>
              </a:rPr>
              <a:t>:</a:t>
            </a:r>
            <a:endParaRPr lang="sr-Latn-CS" altLang="en-US" sz="2400" dirty="0" smtClean="0">
              <a:cs typeface="Times New Roman" pitchFamily="18" charset="0"/>
            </a:endParaRPr>
          </a:p>
          <a:p>
            <a:pPr>
              <a:buNone/>
            </a:pPr>
            <a:r>
              <a:rPr lang="sr-Cyrl-CS" altLang="en-US" sz="2400" dirty="0" smtClean="0">
                <a:cs typeface="Times New Roman" pitchFamily="18" charset="0"/>
              </a:rPr>
              <a:t>    - </a:t>
            </a:r>
            <a:r>
              <a:rPr lang="en-US" altLang="en-US" sz="2400" dirty="0" err="1" smtClean="0">
                <a:cs typeface="Times New Roman" pitchFamily="18" charset="0"/>
              </a:rPr>
              <a:t>Анкилозирајући</a:t>
            </a:r>
            <a:r>
              <a:rPr lang="en-US" altLang="en-US" sz="2400" dirty="0" smtClean="0"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cs typeface="Times New Roman" pitchFamily="18" charset="0"/>
              </a:rPr>
              <a:t>спондилитис</a:t>
            </a:r>
            <a:r>
              <a:rPr lang="sr-Latn-CS" altLang="en-US" sz="2400" dirty="0" smtClean="0">
                <a:cs typeface="Times New Roman" pitchFamily="18" charset="0"/>
              </a:rPr>
              <a:t> </a:t>
            </a:r>
            <a:r>
              <a:rPr lang="sr-Cyrl-CS" altLang="en-US" sz="2400" dirty="0" smtClean="0">
                <a:cs typeface="Times New Roman" pitchFamily="18" charset="0"/>
              </a:rPr>
              <a:t>-</a:t>
            </a:r>
            <a:r>
              <a:rPr lang="en-US" altLang="en-US" sz="2400" dirty="0" smtClean="0">
                <a:cs typeface="Times New Roman" pitchFamily="18" charset="0"/>
              </a:rPr>
              <a:t> </a:t>
            </a:r>
            <a:r>
              <a:rPr lang="sr-Latn-CS" altLang="en-US" sz="2400" dirty="0" smtClean="0">
                <a:cs typeface="Times New Roman" pitchFamily="18" charset="0"/>
              </a:rPr>
              <a:t>MorbusBechterew</a:t>
            </a:r>
          </a:p>
          <a:p>
            <a:pPr>
              <a:buNone/>
            </a:pPr>
            <a:r>
              <a:rPr lang="sr-Cyrl-CS" altLang="en-US" sz="2400" dirty="0" smtClean="0">
                <a:cs typeface="Times New Roman" pitchFamily="18" charset="0"/>
              </a:rPr>
              <a:t>    - </a:t>
            </a:r>
            <a:r>
              <a:rPr lang="sr-Latn-CS" altLang="en-US" sz="2400" dirty="0" smtClean="0">
                <a:cs typeface="Times New Roman" pitchFamily="18" charset="0"/>
              </a:rPr>
              <a:t>Reiter-</a:t>
            </a:r>
            <a:r>
              <a:rPr lang="en-US" altLang="en-US" sz="2400" dirty="0" err="1" smtClean="0">
                <a:cs typeface="Times New Roman" pitchFamily="18" charset="0"/>
              </a:rPr>
              <a:t>ов</a:t>
            </a:r>
            <a:r>
              <a:rPr lang="en-US" altLang="en-US" sz="2400" dirty="0" smtClean="0"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cs typeface="Times New Roman" pitchFamily="18" charset="0"/>
              </a:rPr>
              <a:t>синдром</a:t>
            </a:r>
            <a:endParaRPr lang="en-US" altLang="en-US" sz="2400" dirty="0" smtClean="0">
              <a:cs typeface="Times New Roman" pitchFamily="18" charset="0"/>
            </a:endParaRPr>
          </a:p>
          <a:p>
            <a:pPr>
              <a:buNone/>
            </a:pPr>
            <a:r>
              <a:rPr lang="sr-Cyrl-CS" altLang="en-US" sz="2400" dirty="0" smtClean="0">
                <a:cs typeface="Times New Roman" pitchFamily="18" charset="0"/>
              </a:rPr>
              <a:t>    - </a:t>
            </a:r>
            <a:r>
              <a:rPr lang="en-US" altLang="en-US" sz="2400" dirty="0" err="1" smtClean="0">
                <a:cs typeface="Times New Roman" pitchFamily="18" charset="0"/>
              </a:rPr>
              <a:t>Псоријазни</a:t>
            </a:r>
            <a:r>
              <a:rPr lang="en-US" altLang="en-US" sz="2400" dirty="0" smtClean="0"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cs typeface="Times New Roman" pitchFamily="18" charset="0"/>
              </a:rPr>
              <a:t>артритис</a:t>
            </a:r>
            <a:endParaRPr lang="sr-Latn-CS" altLang="en-US" sz="2400" dirty="0" smtClean="0">
              <a:cs typeface="Times New Roman" pitchFamily="18" charset="0"/>
            </a:endParaRPr>
          </a:p>
          <a:p>
            <a:pPr>
              <a:buNone/>
            </a:pPr>
            <a:r>
              <a:rPr lang="sr-Cyrl-CS" altLang="en-US" sz="2400" dirty="0" smtClean="0">
                <a:cs typeface="Times New Roman" pitchFamily="18" charset="0"/>
              </a:rPr>
              <a:t>    - </a:t>
            </a:r>
            <a:r>
              <a:rPr lang="en-US" altLang="en-US" sz="2400" dirty="0" err="1" smtClean="0">
                <a:cs typeface="Times New Roman" pitchFamily="18" charset="0"/>
              </a:rPr>
              <a:t>Ентеропатијски</a:t>
            </a:r>
            <a:r>
              <a:rPr lang="en-US" altLang="en-US" sz="2400" dirty="0" smtClean="0"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cs typeface="Times New Roman" pitchFamily="18" charset="0"/>
              </a:rPr>
              <a:t>артритис</a:t>
            </a:r>
            <a:endParaRPr lang="en-US" altLang="en-US" sz="2400" dirty="0" smtClean="0">
              <a:cs typeface="Times New Roman" pitchFamily="18" charset="0"/>
            </a:endParaRPr>
          </a:p>
          <a:p>
            <a:r>
              <a:rPr lang="sr-Cyrl-RS" sz="2400" b="1" dirty="0" smtClean="0"/>
              <a:t>СЛЕ</a:t>
            </a:r>
          </a:p>
          <a:p>
            <a:r>
              <a:rPr lang="sr-Cyrl-RS" sz="2400" b="1" dirty="0" smtClean="0"/>
              <a:t>СЈЕГРЕНОВ СИНДРОМ</a:t>
            </a:r>
          </a:p>
          <a:p>
            <a:r>
              <a:rPr lang="sr-Cyrl-RS" sz="2400" b="1" dirty="0" smtClean="0"/>
              <a:t>СИСТЕМСКА СКЛЕРОЗА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РЕУМАТОИДНИ АРТРИТИС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33379"/>
            <a:ext cx="8596668" cy="4507984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altLang="en-US" sz="2800" dirty="0" err="1" smtClean="0">
                <a:cs typeface="Times New Roman" pitchFamily="18" charset="0"/>
              </a:rPr>
              <a:t>Системска</a:t>
            </a:r>
            <a:r>
              <a:rPr lang="en-US" altLang="en-US" sz="2800" dirty="0" smtClean="0"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cs typeface="Times New Roman" pitchFamily="18" charset="0"/>
              </a:rPr>
              <a:t>болест</a:t>
            </a:r>
            <a:r>
              <a:rPr lang="en-US" altLang="en-US" sz="2800" dirty="0" smtClean="0"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cs typeface="Times New Roman" pitchFamily="18" charset="0"/>
              </a:rPr>
              <a:t>везивног</a:t>
            </a:r>
            <a:r>
              <a:rPr lang="en-US" altLang="en-US" sz="2800" dirty="0" smtClean="0"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cs typeface="Times New Roman" pitchFamily="18" charset="0"/>
              </a:rPr>
              <a:t>ткива</a:t>
            </a:r>
            <a:endParaRPr lang="en-US" altLang="en-US" sz="2800" dirty="0" smtClean="0">
              <a:cs typeface="Times New Roman" pitchFamily="18" charset="0"/>
            </a:endParaRPr>
          </a:p>
          <a:p>
            <a:pPr>
              <a:spcBef>
                <a:spcPts val="1800"/>
              </a:spcBef>
            </a:pPr>
            <a:r>
              <a:rPr lang="en-US" altLang="en-US" sz="2800" dirty="0" err="1" smtClean="0">
                <a:cs typeface="Times New Roman" pitchFamily="18" charset="0"/>
              </a:rPr>
              <a:t>Непознатог</a:t>
            </a:r>
            <a:r>
              <a:rPr lang="en-US" altLang="en-US" sz="2800" dirty="0" smtClean="0"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cs typeface="Times New Roman" pitchFamily="18" charset="0"/>
              </a:rPr>
              <a:t>узрока</a:t>
            </a:r>
            <a:r>
              <a:rPr lang="en-US" altLang="en-US" sz="2800" dirty="0" smtClean="0">
                <a:cs typeface="Times New Roman" pitchFamily="18" charset="0"/>
              </a:rPr>
              <a:t> </a:t>
            </a:r>
          </a:p>
          <a:p>
            <a:pPr>
              <a:spcBef>
                <a:spcPts val="1800"/>
              </a:spcBef>
            </a:pPr>
            <a:r>
              <a:rPr lang="en-US" altLang="en-US" sz="2800" dirty="0" err="1" smtClean="0">
                <a:cs typeface="Times New Roman" pitchFamily="18" charset="0"/>
              </a:rPr>
              <a:t>Хроничног</a:t>
            </a:r>
            <a:r>
              <a:rPr lang="en-US" altLang="en-US" sz="2800" dirty="0" smtClean="0">
                <a:cs typeface="Times New Roman" pitchFamily="18" charset="0"/>
              </a:rPr>
              <a:t> и </a:t>
            </a:r>
            <a:r>
              <a:rPr lang="en-US" altLang="en-US" sz="2800" dirty="0" err="1" smtClean="0">
                <a:cs typeface="Times New Roman" pitchFamily="18" charset="0"/>
              </a:rPr>
              <a:t>прогресивног</a:t>
            </a:r>
            <a:r>
              <a:rPr lang="en-US" altLang="en-US" sz="2800" dirty="0" smtClean="0"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cs typeface="Times New Roman" pitchFamily="18" charset="0"/>
              </a:rPr>
              <a:t>тока</a:t>
            </a:r>
            <a:r>
              <a:rPr lang="en-US" altLang="en-US" sz="2800" dirty="0" smtClean="0">
                <a:cs typeface="Times New Roman" pitchFamily="18" charset="0"/>
              </a:rPr>
              <a:t> </a:t>
            </a:r>
          </a:p>
          <a:p>
            <a:pPr>
              <a:spcBef>
                <a:spcPts val="1800"/>
              </a:spcBef>
            </a:pPr>
            <a:r>
              <a:rPr lang="en-US" altLang="en-US" sz="2800" dirty="0" err="1" smtClean="0">
                <a:cs typeface="Times New Roman" pitchFamily="18" charset="0"/>
              </a:rPr>
              <a:t>Главне</a:t>
            </a:r>
            <a:r>
              <a:rPr lang="en-US" altLang="en-US" sz="2800" dirty="0" smtClean="0">
                <a:cs typeface="Times New Roman" pitchFamily="18" charset="0"/>
              </a:rPr>
              <a:t> </a:t>
            </a:r>
            <a:r>
              <a:rPr lang="en-US" altLang="en-US" sz="2800" b="1" dirty="0" err="1" smtClean="0">
                <a:cs typeface="Times New Roman" pitchFamily="18" charset="0"/>
              </a:rPr>
              <a:t>клиничке</a:t>
            </a:r>
            <a:r>
              <a:rPr lang="en-US" altLang="en-US" sz="2800" b="1" dirty="0" smtClean="0">
                <a:cs typeface="Times New Roman" pitchFamily="18" charset="0"/>
              </a:rPr>
              <a:t> </a:t>
            </a:r>
            <a:r>
              <a:rPr lang="en-US" altLang="en-US" sz="2800" b="1" dirty="0" err="1" smtClean="0">
                <a:cs typeface="Times New Roman" pitchFamily="18" charset="0"/>
              </a:rPr>
              <a:t>карактеристике</a:t>
            </a:r>
            <a:r>
              <a:rPr lang="en-US" altLang="en-US" sz="2800" dirty="0" smtClean="0">
                <a:cs typeface="Times New Roman" pitchFamily="18" charset="0"/>
              </a:rPr>
              <a:t>:</a:t>
            </a:r>
          </a:p>
          <a:p>
            <a:pPr lvl="1">
              <a:buFont typeface="Arial" charset="0"/>
              <a:buChar char="•"/>
            </a:pPr>
            <a:r>
              <a:rPr lang="en-US" altLang="en-US" sz="2400" dirty="0" err="1" smtClean="0">
                <a:cs typeface="Times New Roman" pitchFamily="18" charset="0"/>
              </a:rPr>
              <a:t>симетрични</a:t>
            </a:r>
            <a:r>
              <a:rPr lang="en-US" altLang="en-US" sz="2400" dirty="0" smtClean="0"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cs typeface="Times New Roman" pitchFamily="18" charset="0"/>
              </a:rPr>
              <a:t>деструктивни</a:t>
            </a:r>
            <a:r>
              <a:rPr lang="en-US" altLang="en-US" sz="2400" dirty="0" smtClean="0"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cs typeface="Times New Roman" pitchFamily="18" charset="0"/>
              </a:rPr>
              <a:t>полиартритис</a:t>
            </a:r>
            <a:r>
              <a:rPr lang="en-US" altLang="en-US" sz="2400" dirty="0" smtClean="0">
                <a:cs typeface="Times New Roman" pitchFamily="18" charset="0"/>
              </a:rPr>
              <a:t>, </a:t>
            </a:r>
          </a:p>
          <a:p>
            <a:pPr lvl="1">
              <a:buFont typeface="Arial" charset="0"/>
              <a:buChar char="•"/>
            </a:pPr>
            <a:r>
              <a:rPr lang="en-US" altLang="en-US" sz="2400" dirty="0" smtClean="0">
                <a:cs typeface="Times New Roman" pitchFamily="18" charset="0"/>
              </a:rPr>
              <a:t>у </a:t>
            </a:r>
            <a:r>
              <a:rPr lang="en-US" altLang="en-US" sz="2400" dirty="0" err="1" smtClean="0">
                <a:cs typeface="Times New Roman" pitchFamily="18" charset="0"/>
              </a:rPr>
              <a:t>мањем</a:t>
            </a:r>
            <a:r>
              <a:rPr lang="en-US" altLang="en-US" sz="2400" dirty="0" smtClean="0"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cs typeface="Times New Roman" pitchFamily="18" charset="0"/>
              </a:rPr>
              <a:t>степену</a:t>
            </a:r>
            <a:r>
              <a:rPr lang="en-US" altLang="en-US" sz="2400" dirty="0" smtClean="0">
                <a:cs typeface="Times New Roman" pitchFamily="18" charset="0"/>
              </a:rPr>
              <a:t> и </a:t>
            </a:r>
            <a:r>
              <a:rPr lang="en-US" altLang="en-US" sz="2400" dirty="0" err="1" smtClean="0">
                <a:cs typeface="Times New Roman" pitchFamily="18" charset="0"/>
              </a:rPr>
              <a:t>захваћеност</a:t>
            </a:r>
            <a:r>
              <a:rPr lang="en-US" altLang="en-US" sz="2400" dirty="0" smtClean="0"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cs typeface="Times New Roman" pitchFamily="18" charset="0"/>
              </a:rPr>
              <a:t>других</a:t>
            </a:r>
            <a:r>
              <a:rPr lang="en-US" altLang="en-US" sz="2400" dirty="0" smtClean="0"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cs typeface="Times New Roman" pitchFamily="18" charset="0"/>
              </a:rPr>
              <a:t>органа</a:t>
            </a:r>
            <a:r>
              <a:rPr lang="en-US" altLang="en-US" sz="2400" dirty="0" smtClean="0">
                <a:cs typeface="Times New Roman" pitchFamily="18" charset="0"/>
              </a:rPr>
              <a:t>, </a:t>
            </a:r>
          </a:p>
          <a:p>
            <a:pPr lvl="1">
              <a:buFont typeface="Arial" charset="0"/>
              <a:buChar char="•"/>
            </a:pPr>
            <a:r>
              <a:rPr lang="en-US" altLang="en-US" sz="2400" dirty="0" err="1" smtClean="0">
                <a:cs typeface="Times New Roman" pitchFamily="18" charset="0"/>
              </a:rPr>
              <a:t>има</a:t>
            </a:r>
            <a:r>
              <a:rPr lang="en-US" altLang="en-US" sz="2400" dirty="0" smtClean="0"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cs typeface="Times New Roman" pitchFamily="18" charset="0"/>
              </a:rPr>
              <a:t>за</a:t>
            </a:r>
            <a:r>
              <a:rPr lang="en-US" altLang="en-US" sz="2400" dirty="0" smtClean="0"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cs typeface="Times New Roman" pitchFamily="18" charset="0"/>
              </a:rPr>
              <a:t>последицу</a:t>
            </a:r>
            <a:r>
              <a:rPr lang="en-US" altLang="en-US" sz="2400" dirty="0" smtClean="0"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cs typeface="Times New Roman" pitchFamily="18" charset="0"/>
              </a:rPr>
              <a:t>настанак</a:t>
            </a:r>
            <a:r>
              <a:rPr lang="en-US" altLang="en-US" sz="2400" dirty="0" smtClean="0"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cs typeface="Times New Roman" pitchFamily="18" charset="0"/>
              </a:rPr>
              <a:t>инвалидитета</a:t>
            </a:r>
            <a:r>
              <a:rPr lang="en-US" altLang="en-US" sz="2400" dirty="0" smtClean="0">
                <a:cs typeface="Times New Roman" pitchFamily="18" charset="0"/>
              </a:rPr>
              <a:t>, </a:t>
            </a:r>
            <a:r>
              <a:rPr lang="en-US" altLang="en-US" sz="2400" dirty="0" err="1" smtClean="0">
                <a:cs typeface="Times New Roman" pitchFamily="18" charset="0"/>
              </a:rPr>
              <a:t>смањење</a:t>
            </a:r>
            <a:r>
              <a:rPr lang="en-US" altLang="en-US" sz="2400" dirty="0" smtClean="0"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cs typeface="Times New Roman" pitchFamily="18" charset="0"/>
              </a:rPr>
              <a:t>радне</a:t>
            </a:r>
            <a:r>
              <a:rPr lang="en-US" altLang="en-US" sz="2400" dirty="0" smtClean="0"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cs typeface="Times New Roman" pitchFamily="18" charset="0"/>
              </a:rPr>
              <a:t>способности</a:t>
            </a:r>
            <a:r>
              <a:rPr lang="en-US" altLang="en-US" sz="2400" dirty="0" smtClean="0">
                <a:cs typeface="Times New Roman" pitchFamily="18" charset="0"/>
              </a:rPr>
              <a:t> и </a:t>
            </a:r>
            <a:r>
              <a:rPr lang="en-US" altLang="en-US" sz="2400" dirty="0" err="1" smtClean="0">
                <a:cs typeface="Times New Roman" pitchFamily="18" charset="0"/>
              </a:rPr>
              <a:t>превремену</a:t>
            </a:r>
            <a:r>
              <a:rPr lang="en-US" altLang="en-US" sz="2400" dirty="0" smtClean="0"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cs typeface="Times New Roman" pitchFamily="18" charset="0"/>
              </a:rPr>
              <a:t>смрт</a:t>
            </a:r>
            <a:r>
              <a:rPr lang="en-US" altLang="en-US" sz="2400" dirty="0" smtClean="0"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562709"/>
            <a:ext cx="8596668" cy="547865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РА је присутан у целом свету, код људи свих раса,</a:t>
            </a:r>
            <a:endParaRPr lang="sr-Latn-CS" sz="2400" dirty="0" smtClean="0"/>
          </a:p>
          <a:p>
            <a:pPr>
              <a:lnSpc>
                <a:spcPct val="150000"/>
              </a:lnSpc>
            </a:pPr>
            <a:r>
              <a:rPr lang="ru-RU" sz="2400" dirty="0" smtClean="0"/>
              <a:t>2-3 </a:t>
            </a:r>
            <a:r>
              <a:rPr lang="sr-Latn-CS" sz="2400" dirty="0" smtClean="0"/>
              <a:t>x</a:t>
            </a:r>
            <a:r>
              <a:rPr lang="ru-RU" sz="2400" dirty="0" smtClean="0"/>
              <a:t> чешће се јавља код жена</a:t>
            </a:r>
            <a:r>
              <a:rPr lang="sr-Latn-CS" sz="2400" dirty="0" smtClean="0"/>
              <a:t> </a:t>
            </a:r>
            <a:r>
              <a:rPr lang="ru-RU" sz="2400" dirty="0" smtClean="0"/>
              <a:t>него код мушкараца, али се тај однос смањује са старошћу на 1,2:1. </a:t>
            </a:r>
            <a:endParaRPr lang="sr-Latn-CS" sz="2400" dirty="0" smtClean="0"/>
          </a:p>
          <a:p>
            <a:pPr>
              <a:lnSpc>
                <a:spcPct val="150000"/>
              </a:lnSpc>
            </a:pPr>
            <a:r>
              <a:rPr lang="ru-RU" sz="2400" dirty="0" smtClean="0"/>
              <a:t>Инциденција</a:t>
            </a:r>
            <a:r>
              <a:rPr lang="sr-Latn-CS" sz="2400" dirty="0" smtClean="0"/>
              <a:t> </a:t>
            </a:r>
            <a:r>
              <a:rPr lang="ru-RU" sz="2400" dirty="0" smtClean="0"/>
              <a:t>болести расте са старењем и највиша је код особа узраста 35 до 50 година.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Почетак болести је постепен и неспецифичан. Спонтане ремисије су ретке (само код 5-10 % болесника), а нарочито су ретке после 3-6 месеци од почетка болести.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773723"/>
            <a:ext cx="8596668" cy="526763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У почетку су обично симетрично захваћени мали зглобови шака и стопала. Ширење болести на друге зглобове догађа се у току неколико месеци или година.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Прогресијом болести зглобови су обично захваћени следећим редом : МЦП, зглобови ручја, ПИП , колено, МТП, раме, скочни зглоб, вратна кичма, кук, лакат и темпоромандибуларни зглоб.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1295</TotalTime>
  <Words>2066</Words>
  <Application>Microsoft Office PowerPoint</Application>
  <PresentationFormat>Custom</PresentationFormat>
  <Paragraphs>259</Paragraphs>
  <Slides>38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Facet</vt:lpstr>
      <vt:lpstr>PDF</vt:lpstr>
      <vt:lpstr>ПРОЦЕНА ФУНКЦИОНАЛНИХ И МОТОРИЧКИХ СПОСОБНОСТИ  У РЕУМАТОЛОГИЈИ</vt:lpstr>
      <vt:lpstr>Slide 2</vt:lpstr>
      <vt:lpstr>Класификација реуматских болести</vt:lpstr>
      <vt:lpstr>ТЕРАПИЈА</vt:lpstr>
      <vt:lpstr>ЦИЉЕВИ МЕДИЦИНСКЕ РЕХАБИЛИТАЦИЈЕ</vt:lpstr>
      <vt:lpstr>ЗАПАЉЕНСКЕ РЕУМАТСКЕ БОЛЕСТИ</vt:lpstr>
      <vt:lpstr>РЕУМАТОИДНИ АРТРИТИС</vt:lpstr>
      <vt:lpstr>Slide 8</vt:lpstr>
      <vt:lpstr>Slide 9</vt:lpstr>
      <vt:lpstr>КЉУЧНИ ЕЛЕМЕНТИ ТЕРАПИЈСКОГ ПЛАНА ПРОЦЕНА</vt:lpstr>
      <vt:lpstr>Slide 11</vt:lpstr>
      <vt:lpstr>Спондилоартритиси (СпА)</vt:lpstr>
      <vt:lpstr>Спондилоартритиси (СпА)</vt:lpstr>
      <vt:lpstr>Спондилоартритиси (СпА)</vt:lpstr>
      <vt:lpstr>Morbus Bechterew – Анкилозирајући спондилитис</vt:lpstr>
      <vt:lpstr>Slide 16</vt:lpstr>
      <vt:lpstr>Компликације </vt:lpstr>
      <vt:lpstr>Клиничка слика</vt:lpstr>
      <vt:lpstr>Терапија </vt:lpstr>
      <vt:lpstr>Физикална терапија</vt:lpstr>
      <vt:lpstr>Специфични мерни инструменти (тестови) за АС</vt:lpstr>
      <vt:lpstr>БАСДАИ индекс</vt:lpstr>
      <vt:lpstr>БАСФИ индекс</vt:lpstr>
      <vt:lpstr>Slide 24</vt:lpstr>
      <vt:lpstr>БАСМИ индекс</vt:lpstr>
      <vt:lpstr>Остеоартроза</vt:lpstr>
      <vt:lpstr>Slide 27</vt:lpstr>
      <vt:lpstr>Дијагноза </vt:lpstr>
      <vt:lpstr>Терапија ОА</vt:lpstr>
      <vt:lpstr>Процена функционалности </vt:lpstr>
      <vt:lpstr>WOMAC ОА индекс (The Western Ontario and McMaster Universities Arthritis Index) </vt:lpstr>
      <vt:lpstr>WOMAC ОА индекс (The Western Ontario and McMaster Universities Arthritis Index) </vt:lpstr>
      <vt:lpstr>WOMAC ОА индекс (The Western Ontario and McMaster Universities Arthritis Index) </vt:lpstr>
      <vt:lpstr>Harris Hip Score </vt:lpstr>
      <vt:lpstr>Hip/Knee injury and Osteoarthritis Outcome Score (HOOS/KOOS )</vt:lpstr>
      <vt:lpstr>Hip/Knee injury and Osteoarthritis Outcome Score (HOOS/KOOS )</vt:lpstr>
      <vt:lpstr>Упитник СФ 36</vt:lpstr>
      <vt:lpstr>Slide 38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Дефиниција саркопеније, остеопорозе и синдрома слабости код старијих особа. </dc:title>
  <dc:creator>Windows User</dc:creator>
  <cp:lastModifiedBy>Windows User</cp:lastModifiedBy>
  <cp:revision>133</cp:revision>
  <dcterms:created xsi:type="dcterms:W3CDTF">2019-03-01T00:00:17Z</dcterms:created>
  <dcterms:modified xsi:type="dcterms:W3CDTF">2020-02-12T10:18:56Z</dcterms:modified>
</cp:coreProperties>
</file>